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8" r:id="rId2"/>
    <p:sldId id="337" r:id="rId3"/>
    <p:sldId id="261" r:id="rId4"/>
    <p:sldId id="262" r:id="rId5"/>
    <p:sldId id="271" r:id="rId6"/>
    <p:sldId id="344" r:id="rId7"/>
    <p:sldId id="264" r:id="rId8"/>
    <p:sldId id="272" r:id="rId9"/>
    <p:sldId id="267" r:id="rId10"/>
    <p:sldId id="265" r:id="rId11"/>
    <p:sldId id="274" r:id="rId12"/>
    <p:sldId id="290" r:id="rId13"/>
    <p:sldId id="291" r:id="rId14"/>
    <p:sldId id="333" r:id="rId15"/>
    <p:sldId id="349" r:id="rId16"/>
    <p:sldId id="301" r:id="rId17"/>
    <p:sldId id="292" r:id="rId18"/>
    <p:sldId id="331" r:id="rId19"/>
    <p:sldId id="332" r:id="rId20"/>
    <p:sldId id="345" r:id="rId21"/>
    <p:sldId id="334" r:id="rId22"/>
    <p:sldId id="278" r:id="rId23"/>
    <p:sldId id="279" r:id="rId24"/>
    <p:sldId id="342" r:id="rId25"/>
    <p:sldId id="343" r:id="rId26"/>
    <p:sldId id="287" r:id="rId27"/>
    <p:sldId id="288" r:id="rId28"/>
    <p:sldId id="338" r:id="rId29"/>
    <p:sldId id="339" r:id="rId30"/>
    <p:sldId id="340" r:id="rId31"/>
    <p:sldId id="341" r:id="rId32"/>
    <p:sldId id="286" r:id="rId33"/>
    <p:sldId id="295" r:id="rId34"/>
    <p:sldId id="294" r:id="rId35"/>
    <p:sldId id="313" r:id="rId36"/>
    <p:sldId id="347" r:id="rId37"/>
    <p:sldId id="259" r:id="rId38"/>
    <p:sldId id="348" r:id="rId39"/>
  </p:sldIdLst>
  <p:sldSz cx="9144000" cy="5143500" type="screen16x9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4" userDrawn="1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1618"/>
    <a:srgbClr val="D91E02"/>
    <a:srgbClr val="FF000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5706" autoAdjust="0"/>
  </p:normalViewPr>
  <p:slideViewPr>
    <p:cSldViewPr snapToGrid="0" snapToObjects="1" showGuides="1">
      <p:cViewPr varScale="1">
        <p:scale>
          <a:sx n="148" d="100"/>
          <a:sy n="148" d="100"/>
        </p:scale>
        <p:origin x="132" y="270"/>
      </p:cViewPr>
      <p:guideLst>
        <p:guide orient="horz" pos="894"/>
        <p:guide pos="28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CC661-F3B3-5644-8990-ED0E749BB670}" type="datetimeFigureOut">
              <a:rPr lang="nl-NL" smtClean="0"/>
              <a:t>6-11-2024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F7992-DF15-5343-88E1-6F6B982B295B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046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Subject slides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F7992-DF15-5343-88E1-6F6B982B295B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0466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DB60D-324F-4838-C050-28CA94E71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429C9B6-62FC-244D-2D7A-BA7589EA65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39E604E-620B-C354-302D-4CAD3C884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DevOps</a:t>
            </a:r>
            <a:r>
              <a:rPr lang="nl-NL" dirty="0"/>
              <a:t> is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removing</a:t>
            </a:r>
            <a:r>
              <a:rPr lang="nl-NL" dirty="0"/>
              <a:t> </a:t>
            </a:r>
            <a:r>
              <a:rPr lang="nl-NL" dirty="0" err="1"/>
              <a:t>silos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seperate</a:t>
            </a:r>
            <a:r>
              <a:rPr lang="nl-NL" dirty="0"/>
              <a:t> teams, </a:t>
            </a:r>
            <a:r>
              <a:rPr lang="nl-NL" dirty="0" err="1"/>
              <a:t>it</a:t>
            </a:r>
            <a:r>
              <a:rPr lang="nl-NL" dirty="0"/>
              <a:t> is a culture.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no </a:t>
            </a:r>
            <a:r>
              <a:rPr lang="nl-NL" dirty="0" err="1"/>
              <a:t>such</a:t>
            </a:r>
            <a:r>
              <a:rPr lang="nl-NL" dirty="0"/>
              <a:t> </a:t>
            </a:r>
            <a:r>
              <a:rPr lang="nl-NL" dirty="0" err="1"/>
              <a:t>thing</a:t>
            </a:r>
            <a:r>
              <a:rPr lang="nl-NL" dirty="0"/>
              <a:t> as a </a:t>
            </a:r>
            <a:r>
              <a:rPr lang="nl-NL" dirty="0" err="1"/>
              <a:t>DevOps</a:t>
            </a:r>
            <a:r>
              <a:rPr lang="nl-NL" dirty="0"/>
              <a:t> team, or a </a:t>
            </a:r>
            <a:r>
              <a:rPr lang="nl-NL" dirty="0" err="1"/>
              <a:t>DevOps</a:t>
            </a:r>
            <a:r>
              <a:rPr lang="nl-NL" dirty="0"/>
              <a:t> </a:t>
            </a:r>
            <a:r>
              <a:rPr lang="nl-NL" dirty="0" err="1"/>
              <a:t>developer</a:t>
            </a:r>
            <a:r>
              <a:rPr lang="nl-NL" dirty="0"/>
              <a:t> </a:t>
            </a:r>
            <a:r>
              <a:rPr lang="nl-NL" dirty="0" err="1"/>
              <a:t>position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49E05DF-8E0C-334E-E269-DAA252E009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F7992-DF15-5343-88E1-6F6B982B295B}" type="slidenum">
              <a:rPr lang="nl-NL" smtClean="0"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382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909D4-6441-612B-24EA-30557964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D5149F2-B4DE-F99B-10BA-BB1272193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1E57B8B-2286-7055-C9B5-467A5300A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393965-7255-8012-175F-7DF27F2DE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F7992-DF15-5343-88E1-6F6B982B295B}" type="slidenum">
              <a:rPr lang="nl-NL" smtClean="0"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9885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8FE1C-A91D-6DA3-0F19-650B12CD0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66573DE-6054-1291-8BEC-1103E57FB5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19ED3C0-2BFD-2232-65FA-22F49B1B4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4202D69-EBC0-C062-C26C-8E779654D2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F7992-DF15-5343-88E1-6F6B982B295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104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8EBF1-30F8-4441-4720-B0691B381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C35D5DF-C1B8-C591-8332-9BA471A943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04A397A-6D86-D5C0-D01A-BE798A2FC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3BD543-9652-9292-48A9-9EB3446D81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F7992-DF15-5343-88E1-6F6B982B295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966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04F2D-6F5E-819E-B623-112366A3D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0E717C6-EA04-DA3A-792C-572795724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61650DA-531B-0065-13BC-090F30F99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AB538B2-2B1E-4746-6B74-275B36F2EB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F7992-DF15-5343-88E1-6F6B982B295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044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D07E1-AAA1-107B-DC87-8F07B4503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ED82B4C-8F96-E7BC-C94C-E4937DB45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ACE6464-2D89-CAFE-FEA0-AFBA9F990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7FD44A7-D342-7425-E9B3-C998C2BB7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F7992-DF15-5343-88E1-6F6B982B295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756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B80EF-BAB6-BB35-D56A-2B6E73516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1959F6F-CEE5-FAC8-5C5B-6484A69F3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142E41E-4C45-5643-7DA6-970A94B80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Nog in het Engels!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B259371-3D59-DF2A-A9C5-2ADFB4E81B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F7992-DF15-5343-88E1-6F6B982B295B}" type="slidenum">
              <a:rPr lang="nl-NL" smtClean="0"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669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62F59-675E-BC42-DBE3-1D6649207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F499A35-DC2A-10B1-3A3D-0C0FFF8C9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FA20B53-70BE-8D3B-F7E2-49292D184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C4A3DB-5211-7F53-5A03-8647644D9F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F7992-DF15-5343-88E1-6F6B982B295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018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EECCA-161E-8F58-FE08-A22B2E1E4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4FF706B-077F-3A7F-C09C-9851E5FE0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42F13A8-D6E5-4305-2F02-B5E92B57E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FE14F55-AA81-B880-FBF8-66F7F2B9FC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F7992-DF15-5343-88E1-6F6B982B295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933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70DC6-9525-F2F2-25C5-37F9314F1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E157A22-A054-B021-1452-24A86A830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E720BA1-6F28-5AD9-C901-302C41091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DDA0E7-98DC-E555-8EBE-0F2CFB9A19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F7992-DF15-5343-88E1-6F6B982B295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699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CAC5F-57BE-FD1B-5734-A843BE383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060808E-0268-CAB9-2AF4-5487FC2DE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A716F84-EE42-F4A5-0678-B4925FC7E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60335B8-2676-D0CC-306A-D145B61D2C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F7992-DF15-5343-88E1-6F6B982B295B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65417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CAA7D-3ADE-E993-244E-3C0444D6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1C1772E-058B-65B1-1213-357AB2B06A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CB858B5-3B3C-66EE-8C4D-0F6E2E744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75AE33-BB8E-39BD-40CC-A679FC938C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F7992-DF15-5343-88E1-6F6B982B295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831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93760-91CA-1495-1C2C-F16BEF11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8F668CD-CDC4-0A8E-6A20-DEA8DCE112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FA5CEAF-8DA6-5B2C-156E-538B1CFA0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B9F3DC7-D281-4CAA-4015-2E5E2ADA41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F7992-DF15-5343-88E1-6F6B982B295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698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57F8-062D-7BFE-9625-A05E993DC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37896B5-BA2F-1A54-570D-C79433C78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63602ED-F479-0C10-60DF-26557FD14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A5FB3E-AF32-8D77-C129-5327F17B90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F7992-DF15-5343-88E1-6F6B982B295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121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E939F-0219-1B34-5361-98D624092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69CBDB1-345E-DD59-6F46-236C59FB9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5B6DD1A-E76D-BA02-6286-944E00760E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A53C5FA-8D89-9651-23E6-346EA3D28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F7992-DF15-5343-88E1-6F6B982B295B}" type="slidenum">
              <a:rPr lang="nl-NL" smtClean="0"/>
              <a:t>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88829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288D6-24BF-1BDA-E970-B78E97D96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DAE03D9-C4CE-2523-1A4C-31ED373EE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BE437DA-6B29-CD39-F4B2-3B6F04D52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DF07487-0FD2-724A-A5AE-C05E0603C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F7992-DF15-5343-88E1-6F6B982B295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495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1B84C-9312-F3ED-FF95-DDDA98539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7844B24-0BEF-D9B9-B2AA-981C7828D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2645111-E8D1-0884-9C39-EB032DAE0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AD7103-EDA0-36E2-6869-68AA8050A2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F7992-DF15-5343-88E1-6F6B982B295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289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D9240-E0C5-C8CC-A15E-AB9A31D7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C2A27EC-FCE5-BACD-699C-73C81FB7BB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4572AA9-FDCC-4B5A-4F90-E28C8722B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A85F8D-0512-3C24-5A47-E14E5B5EF0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F7992-DF15-5343-88E1-6F6B982B295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513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E8C82-792B-0900-66DE-D570ABFB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5A8FF36-0388-7039-BFB3-E89751961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3C1595C-D7FB-6AAB-25D8-D56733901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9025842-24B5-6585-82E6-A76DACA465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F7992-DF15-5343-88E1-6F6B982B295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31607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AE7C3-B40E-3008-0860-664585F3C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EF92B15-4E87-E83F-5CF5-3ED07A545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B86CC7A-983F-0AC8-F1D9-2F9ED6FF7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DevOps</a:t>
            </a:r>
            <a:r>
              <a:rPr lang="nl-NL" dirty="0"/>
              <a:t> is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removing</a:t>
            </a:r>
            <a:r>
              <a:rPr lang="nl-NL" dirty="0"/>
              <a:t> </a:t>
            </a:r>
            <a:r>
              <a:rPr lang="nl-NL" dirty="0" err="1"/>
              <a:t>silos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seperate</a:t>
            </a:r>
            <a:r>
              <a:rPr lang="nl-NL" dirty="0"/>
              <a:t> teams, </a:t>
            </a:r>
            <a:r>
              <a:rPr lang="nl-NL" dirty="0" err="1"/>
              <a:t>it</a:t>
            </a:r>
            <a:r>
              <a:rPr lang="nl-NL" dirty="0"/>
              <a:t> is a culture.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no </a:t>
            </a:r>
            <a:r>
              <a:rPr lang="nl-NL" dirty="0" err="1"/>
              <a:t>such</a:t>
            </a:r>
            <a:r>
              <a:rPr lang="nl-NL" dirty="0"/>
              <a:t> </a:t>
            </a:r>
            <a:r>
              <a:rPr lang="nl-NL" dirty="0" err="1"/>
              <a:t>thing</a:t>
            </a:r>
            <a:r>
              <a:rPr lang="nl-NL" dirty="0"/>
              <a:t> as a </a:t>
            </a:r>
            <a:r>
              <a:rPr lang="nl-NL" dirty="0" err="1"/>
              <a:t>DevOps</a:t>
            </a:r>
            <a:r>
              <a:rPr lang="nl-NL" dirty="0"/>
              <a:t> team, or a </a:t>
            </a:r>
            <a:r>
              <a:rPr lang="nl-NL" dirty="0" err="1"/>
              <a:t>DevOps</a:t>
            </a:r>
            <a:r>
              <a:rPr lang="nl-NL" dirty="0"/>
              <a:t> </a:t>
            </a:r>
            <a:r>
              <a:rPr lang="nl-NL" dirty="0" err="1"/>
              <a:t>developer</a:t>
            </a:r>
            <a:r>
              <a:rPr lang="nl-NL" dirty="0"/>
              <a:t> </a:t>
            </a:r>
            <a:r>
              <a:rPr lang="nl-NL" dirty="0" err="1"/>
              <a:t>position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A3DC104-EC18-CBEF-3A6B-7754947035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F7992-DF15-5343-88E1-6F6B982B295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9558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BC980-D085-0115-E406-0F24940A1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F6ECCE2-2902-EBFF-6C3B-3852B8A82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13C988D-917E-B478-3BE6-531A8FFF4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465F88-3772-5ACD-37D8-E745022D88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F7992-DF15-5343-88E1-6F6B982B295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780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04635-7868-8387-72BE-529CC26E6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55C07D6-F8B4-3031-34BF-8C120A297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EC0F7DA-FACD-FFBD-A564-04DBE6C19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00A188C-7B59-B1AC-0383-D8770CBEF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F7992-DF15-5343-88E1-6F6B982B295B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3474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4837A-EAF8-01AB-B45C-168E707B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07A5E35-838C-E22D-3013-8942A3DB1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8D07BB8-1F03-C4C2-49A2-1DE1D9640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77AB5F6-F180-1EE3-5057-B1C9ECB8DE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F7992-DF15-5343-88E1-6F6B982B295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234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1FE9B-4848-908C-3616-D271EBA60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0646E74-7DC2-4526-3434-E1FF0B6A4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142A409-4977-1440-E759-BBFF4427E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12F852-2A22-3F6B-F433-0D7536FB16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F7992-DF15-5343-88E1-6F6B982B295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9782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98776-EF20-E982-231A-9864D5F48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BAA4863-6E19-9DD7-8F45-E1C38A3BD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5344B4E-79D0-64DD-C6D8-91670C58B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C031B69-B1EF-7675-F9B1-DCB78859A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F7992-DF15-5343-88E1-6F6B982B295B}" type="slidenum">
              <a:rPr lang="nl-NL" smtClean="0"/>
              <a:t>32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2708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D5B39-A601-F0E6-A58B-8E2F120D8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FECD379-A3B4-0E3C-5619-027B8E340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03E9CE7-DE1F-AEE0-ACCD-AC2F04AFD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DD0187-DE1C-7A53-FCC0-B1DA7F190F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F7992-DF15-5343-88E1-6F6B982B295B}" type="slidenum">
              <a:rPr lang="nl-NL" smtClean="0"/>
              <a:t>33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8498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52030-047E-155C-1268-39714B474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FF896AD-B81A-80FF-AD6D-00E90564E8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6572191-17DD-4422-2A64-24C784F2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1A819F-F79F-263F-E402-72BDDC66CD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F7992-DF15-5343-88E1-6F6B982B295B}" type="slidenum">
              <a:rPr lang="nl-NL" smtClean="0"/>
              <a:t>34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158491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D0594-9D0E-807A-A4F6-0D6A129E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5DEBA21-17B8-D256-B131-1489348CA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F5DCFF6-77BA-10A2-7A50-CD06DF8170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971F4E7-4BA2-443E-84B5-324F9F8F5B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F7992-DF15-5343-88E1-6F6B982B295B}" type="slidenum">
              <a:rPr lang="nl-NL" smtClean="0"/>
              <a:t>35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7892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FD999-C82F-D100-5CE0-0032AD201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4793C35-B6A0-F886-9032-9A2607AC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42E4600-41A0-09DB-ECFD-800FA735F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319AF69-25C0-6E29-DF9F-BB8FE600AE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F7992-DF15-5343-88E1-6F6B982B295B}" type="slidenum">
              <a:rPr lang="nl-NL" smtClean="0"/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2590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Subject slides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F7992-DF15-5343-88E1-6F6B982B295B}" type="slidenum">
              <a:rPr lang="nl-NL" smtClean="0"/>
              <a:t>37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77627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A9F7A-B349-9258-C2E0-0420E6E76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7466EAE-3A9D-2C95-3B4B-967BBA0C6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1024611-C08C-D7C1-9589-6E031EDC5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136D6FF-4F3A-B717-5D89-7D5F200A5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F7992-DF15-5343-88E1-6F6B982B295B}" type="slidenum">
              <a:rPr lang="nl-NL" smtClean="0"/>
              <a:t>38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74940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DBC89-34B6-0E42-B162-33CF55C22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2667BEF-5BED-ECDE-FBAC-3C65BE46D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6824DDB-BAE4-474A-EE93-BC5368E61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DD98270-078D-125A-3AFD-DE5E2628E3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F7992-DF15-5343-88E1-6F6B982B295B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9766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30431-611D-40E3-C2FE-447C0A901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7F89409-8721-E6BC-6070-03FEA9BAE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C7E2123-CF8E-585A-1979-BD6B77CDB0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40DF910-49E6-9AB2-2338-3F51D80EB3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F7992-DF15-5343-88E1-6F6B982B295B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252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FAD69-DF1A-FAA5-2C84-223741832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5A1A2C4-0728-9E52-8636-6C2E1C71E8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113C1D0-D503-6641-D1E7-9D02738CD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84A1394-5B88-7CD5-440E-F64E6F2EFC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F7992-DF15-5343-88E1-6F6B982B295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171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D7D79-C807-F938-2E05-5B150F6FB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EA558C5-2193-B6B6-4A1A-F1B509D78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1CB9343-96EE-3E65-329B-4C2E7CF80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9079097-90BC-CAEA-89A5-3B7700E3B2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F7992-DF15-5343-88E1-6F6B982B295B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1032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4AB01-B258-276A-B59F-44A646F5F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E8FCCF4-0C20-6F9D-040F-B169DACFD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33C51B7-4F15-2C0D-3C6C-BEC4086C4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2A9C6C2-E792-E1BC-2D12-6CB313DCBB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F7992-DF15-5343-88E1-6F6B982B295B}" type="slidenum">
              <a:rPr lang="nl-NL" smtClean="0"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2105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99598-2BFE-6790-E93E-A97544CFD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203B418-0C91-D2B9-F4D2-4295D3D66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1D76C0E-FA48-95F9-C460-A6597FFAB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slide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AA397D6-B186-35AC-32AA-8D5079B27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F7992-DF15-5343-88E1-6F6B982B295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0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Klik om de 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6FAA-08C5-3544-AD92-E8468CA69CA3}" type="datetimeFigureOut">
              <a:rPr lang="nl-NL" smtClean="0"/>
              <a:t>6-11-2024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DD03-FD51-744D-A6D5-8D48B23C31AB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189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6FAA-08C5-3544-AD92-E8468CA69CA3}" type="datetimeFigureOut">
              <a:rPr lang="nl-NL" smtClean="0"/>
              <a:t>6-11-2024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DD03-FD51-744D-A6D5-8D48B23C31AB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0687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6FAA-08C5-3544-AD92-E8468CA69CA3}" type="datetimeFigureOut">
              <a:rPr lang="nl-NL" smtClean="0"/>
              <a:t>6-11-2024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DD03-FD51-744D-A6D5-8D48B23C31AB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76863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6FAA-08C5-3544-AD92-E8468CA69CA3}" type="datetimeFigureOut">
              <a:rPr lang="nl-NL" smtClean="0"/>
              <a:t>6-11-2024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DD03-FD51-744D-A6D5-8D48B23C31AB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033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6FAA-08C5-3544-AD92-E8468CA69CA3}" type="datetimeFigureOut">
              <a:rPr lang="nl-NL" smtClean="0"/>
              <a:t>6-11-2024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DD03-FD51-744D-A6D5-8D48B23C31AB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4660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6FAA-08C5-3544-AD92-E8468CA69CA3}" type="datetimeFigureOut">
              <a:rPr lang="nl-NL" smtClean="0"/>
              <a:t>6-11-2024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DD03-FD51-744D-A6D5-8D48B23C31AB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50108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6FAA-08C5-3544-AD92-E8468CA69CA3}" type="datetimeFigureOut">
              <a:rPr lang="nl-NL" smtClean="0"/>
              <a:t>6-11-2024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DD03-FD51-744D-A6D5-8D48B23C31AB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195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6FAA-08C5-3544-AD92-E8468CA69CA3}" type="datetimeFigureOut">
              <a:rPr lang="nl-NL" smtClean="0"/>
              <a:t>6-11-2024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DD03-FD51-744D-A6D5-8D48B23C31AB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2200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6FAA-08C5-3544-AD92-E8468CA69CA3}" type="datetimeFigureOut">
              <a:rPr lang="nl-NL" smtClean="0"/>
              <a:t>6-11-2024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DD03-FD51-744D-A6D5-8D48B23C31AB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81383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6FAA-08C5-3544-AD92-E8468CA69CA3}" type="datetimeFigureOut">
              <a:rPr lang="nl-NL" smtClean="0"/>
              <a:t>6-11-2024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DD03-FD51-744D-A6D5-8D48B23C31AB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72749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6FAA-08C5-3544-AD92-E8468CA69CA3}" type="datetimeFigureOut">
              <a:rPr lang="nl-NL" smtClean="0"/>
              <a:t>6-11-2024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DD03-FD51-744D-A6D5-8D48B23C31AB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5776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E6FAA-08C5-3544-AD92-E8468CA69CA3}" type="datetimeFigureOut">
              <a:rPr lang="nl-NL" smtClean="0"/>
              <a:t>6-11-2024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EDD03-FD51-744D-A6D5-8D48B23C31AB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4856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omCools/jpms-hexagonal-architecture" TargetMode="External"/><Relationship Id="rId13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hyperlink" Target="https://cleancoders.com/library/all" TargetMode="Externa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hxsCYxZ1gXU&amp;t=126s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docs.aws.amazon.com/prescriptive-guidance/latest/hexagonal-architectures/welcome.html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44032C00-3652-7E45-8401-20C51A5A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A5F0DFC-BA83-2A4C-A907-4D9C669E1A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35959" y="3237870"/>
            <a:ext cx="1272081" cy="1272081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4D008563-3415-BC4A-8348-8F5D0F3BBF27}"/>
              </a:ext>
            </a:extLst>
          </p:cNvPr>
          <p:cNvSpPr txBox="1"/>
          <p:nvPr/>
        </p:nvSpPr>
        <p:spPr>
          <a:xfrm>
            <a:off x="0" y="1308430"/>
            <a:ext cx="9144000" cy="1600438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From Monolith to </a:t>
            </a:r>
            <a:r>
              <a:rPr lang="en-US" sz="4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endParaRPr lang="en-US" sz="4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</a:endParaRPr>
          </a:p>
          <a:p>
            <a:pPr algn="ctr"/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Unlocking the Power of Hexagonal Architecture in Java</a:t>
            </a:r>
          </a:p>
          <a:p>
            <a:pPr algn="ctr"/>
            <a:r>
              <a:rPr lang="nl-NL" sz="32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Auke Haanstra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306C0D66-EBED-AC14-0ECC-AAFB8810AFFF}"/>
              </a:ext>
            </a:extLst>
          </p:cNvPr>
          <p:cNvSpPr txBox="1"/>
          <p:nvPr/>
        </p:nvSpPr>
        <p:spPr>
          <a:xfrm>
            <a:off x="8235174" y="4557887"/>
            <a:ext cx="784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i="0" dirty="0">
                <a:solidFill>
                  <a:schemeClr val="bg1"/>
                </a:solidFill>
                <a:effectLst/>
                <a:latin typeface="Slack-Lato"/>
              </a:rPr>
              <a:t>#</a:t>
            </a:r>
            <a:r>
              <a:rPr lang="nl-NL" b="0" i="0" dirty="0" err="1">
                <a:solidFill>
                  <a:schemeClr val="bg1"/>
                </a:solidFill>
                <a:effectLst/>
                <a:latin typeface="Slack-Lato"/>
              </a:rPr>
              <a:t>jfall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3" name="Afbeelding 2" descr="Afbeelding met lijn, symbool, Graphics, wit&#10;&#10;Automatisch gegenereerde beschrijving">
            <a:extLst>
              <a:ext uri="{FF2B5EF4-FFF2-40B4-BE49-F238E27FC236}">
                <a16:creationId xmlns:a16="http://schemas.microsoft.com/office/drawing/2014/main" id="{1FC474F4-7C47-8FE3-8BCE-F7AB9B44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222" y="4634257"/>
            <a:ext cx="239718" cy="21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3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794969-6388-15A6-DADF-E5116DB5A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3E402932-672A-EA5B-9EE1-2BF3BC922C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528B50C3-8659-D514-B98F-303AD9E646FA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75A2912-79C5-C325-4ED6-87784CAB7806}"/>
              </a:ext>
            </a:extLst>
          </p:cNvPr>
          <p:cNvSpPr txBox="1"/>
          <p:nvPr/>
        </p:nvSpPr>
        <p:spPr>
          <a:xfrm>
            <a:off x="384810" y="1815137"/>
            <a:ext cx="61805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dirty="0" err="1"/>
              <a:t>To</a:t>
            </a:r>
            <a:r>
              <a:rPr lang="nl-NL" sz="2400" dirty="0"/>
              <a:t> do a microservices </a:t>
            </a:r>
            <a:r>
              <a:rPr lang="nl-NL" sz="2400" dirty="0" err="1"/>
              <a:t>architecture</a:t>
            </a:r>
            <a:r>
              <a:rPr lang="nl-NL" sz="2400" dirty="0"/>
              <a:t> well, </a:t>
            </a:r>
            <a:r>
              <a:rPr lang="nl-NL" sz="2400" dirty="0" err="1"/>
              <a:t>you</a:t>
            </a:r>
            <a:r>
              <a:rPr lang="nl-NL" sz="2400" dirty="0"/>
              <a:t> </a:t>
            </a:r>
            <a:r>
              <a:rPr lang="nl-NL" sz="2400" dirty="0" err="1"/>
              <a:t>need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have multiple teams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dirty="0" err="1"/>
              <a:t>One</a:t>
            </a:r>
            <a:r>
              <a:rPr lang="nl-NL" sz="2400" dirty="0"/>
              <a:t> Microservice per </a:t>
            </a:r>
            <a:r>
              <a:rPr lang="nl-NL" sz="2400" b="1" i="1" dirty="0" err="1"/>
              <a:t>Interdisciplinary</a:t>
            </a:r>
            <a:r>
              <a:rPr lang="nl-NL" sz="2400" b="1" i="1" dirty="0"/>
              <a:t> Agile Team</a:t>
            </a:r>
            <a:r>
              <a:rPr lang="nl-NL" sz="2400" dirty="0"/>
              <a:t> is </a:t>
            </a:r>
            <a:r>
              <a:rPr lang="nl-NL" sz="2400" dirty="0" err="1"/>
              <a:t>ideal</a:t>
            </a:r>
            <a:endParaRPr lang="nl-NL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dirty="0" err="1"/>
              <a:t>Whether</a:t>
            </a:r>
            <a:r>
              <a:rPr lang="nl-NL" sz="2400" dirty="0"/>
              <a:t> we </a:t>
            </a:r>
            <a:r>
              <a:rPr lang="nl-NL" sz="2400" dirty="0" err="1"/>
              <a:t>build</a:t>
            </a:r>
            <a:r>
              <a:rPr lang="nl-NL" sz="2400" dirty="0"/>
              <a:t> a </a:t>
            </a:r>
            <a:r>
              <a:rPr lang="nl-NL" sz="2400" b="1" dirty="0" err="1"/>
              <a:t>monolith</a:t>
            </a:r>
            <a:r>
              <a:rPr lang="nl-NL" sz="2400" dirty="0"/>
              <a:t> or </a:t>
            </a:r>
            <a:r>
              <a:rPr lang="nl-NL" sz="2400" b="1" dirty="0"/>
              <a:t>microservice</a:t>
            </a:r>
            <a:r>
              <a:rPr lang="nl-NL" sz="2400" dirty="0"/>
              <a:t>: a </a:t>
            </a:r>
            <a:r>
              <a:rPr lang="nl-NL" sz="2400" b="1" dirty="0" err="1"/>
              <a:t>good</a:t>
            </a:r>
            <a:r>
              <a:rPr lang="nl-NL" sz="2400" b="1" dirty="0"/>
              <a:t> </a:t>
            </a:r>
            <a:r>
              <a:rPr lang="nl-NL" sz="2400" b="1" dirty="0" err="1"/>
              <a:t>architecture</a:t>
            </a:r>
            <a:r>
              <a:rPr lang="nl-NL" sz="2400" b="1" dirty="0"/>
              <a:t> </a:t>
            </a:r>
            <a:r>
              <a:rPr lang="nl-NL" sz="2400" dirty="0" err="1"/>
              <a:t>facilitates</a:t>
            </a:r>
            <a:r>
              <a:rPr lang="nl-NL" sz="2400" dirty="0"/>
              <a:t> </a:t>
            </a:r>
            <a:r>
              <a:rPr lang="nl-NL" sz="2400" b="1" dirty="0"/>
              <a:t>CI/CD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b="1" dirty="0" err="1"/>
              <a:t>Agility</a:t>
            </a:r>
            <a:endParaRPr lang="nl-NL" sz="2400" b="1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20215D8-D58B-043D-77BA-90F194485C07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Auke Haanstra</a:t>
            </a:r>
            <a:r>
              <a:rPr lang="nl-NL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∙ 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From Monolith to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: Unlocking the Power of Hexagonal Architecture in Java</a:t>
            </a:r>
            <a:endParaRPr lang="nl-NL" sz="1400" b="1" dirty="0">
              <a:solidFill>
                <a:schemeClr val="bg1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AC79E8A-3E00-8BDE-C518-941A5530B1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EF9A8811-25FB-FB6F-8531-50060D9465B4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Agility</a:t>
            </a:r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right 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6B063-101D-4709-66F1-45DE8C0F2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963" y="1690803"/>
            <a:ext cx="1761895" cy="1761895"/>
          </a:xfrm>
          <a:prstGeom prst="rect">
            <a:avLst/>
          </a:prstGeom>
        </p:spPr>
      </p:pic>
      <p:sp>
        <p:nvSpPr>
          <p:cNvPr id="19" name="Tekstvak 4">
            <a:extLst>
              <a:ext uri="{FF2B5EF4-FFF2-40B4-BE49-F238E27FC236}">
                <a16:creationId xmlns:a16="http://schemas.microsoft.com/office/drawing/2014/main" id="{8F824358-DFE1-DF68-7403-0A8331B94670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└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6. Example with Spring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: Unicorn Demo App (1/5)</a:t>
            </a:r>
          </a:p>
        </p:txBody>
      </p:sp>
    </p:spTree>
    <p:extLst>
      <p:ext uri="{BB962C8B-B14F-4D97-AF65-F5344CB8AC3E}">
        <p14:creationId xmlns:p14="http://schemas.microsoft.com/office/powerpoint/2010/main" val="2199240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E2790DA-6FE5-34E7-76C0-6D99E6A02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D82465F9-A757-5A6A-A756-ED3F48B5A1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EFF2C2D5-41F7-9063-E57D-6001A0A2CC19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FFED04E-6A8E-760D-90EC-0796E7778877}"/>
              </a:ext>
            </a:extLst>
          </p:cNvPr>
          <p:cNvSpPr txBox="1"/>
          <p:nvPr/>
        </p:nvSpPr>
        <p:spPr>
          <a:xfrm>
            <a:off x="384810" y="1815137"/>
            <a:ext cx="59626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b="1" dirty="0" err="1"/>
              <a:t>Autonomy</a:t>
            </a:r>
            <a:r>
              <a:rPr lang="nl-NL" sz="2000" dirty="0"/>
              <a:t>, </a:t>
            </a:r>
            <a:r>
              <a:rPr lang="nl-NL" sz="2000" b="1" dirty="0" err="1"/>
              <a:t>clear</a:t>
            </a:r>
            <a:r>
              <a:rPr lang="nl-NL" sz="2000" b="1" dirty="0"/>
              <a:t> </a:t>
            </a:r>
            <a:r>
              <a:rPr lang="nl-NL" sz="2000" b="1" dirty="0" err="1"/>
              <a:t>ownership</a:t>
            </a:r>
            <a:r>
              <a:rPr lang="nl-NL" sz="2000" dirty="0"/>
              <a:t>, </a:t>
            </a:r>
            <a:r>
              <a:rPr lang="nl-NL" sz="2000" b="1" dirty="0"/>
              <a:t>independent </a:t>
            </a:r>
            <a:r>
              <a:rPr lang="nl-NL" sz="2000" b="1" dirty="0" err="1"/>
              <a:t>deployment</a:t>
            </a:r>
            <a:endParaRPr lang="nl-NL" sz="20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nl-NL" sz="20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b="1" dirty="0" err="1"/>
              <a:t>Reduced</a:t>
            </a:r>
            <a:r>
              <a:rPr lang="nl-NL" sz="2000" b="1" dirty="0"/>
              <a:t> </a:t>
            </a:r>
            <a:r>
              <a:rPr lang="nl-NL" sz="2000" b="1" dirty="0" err="1"/>
              <a:t>cognitive</a:t>
            </a:r>
            <a:r>
              <a:rPr lang="nl-NL" sz="2000" b="1" dirty="0"/>
              <a:t> load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b="1" dirty="0" err="1"/>
              <a:t>focused</a:t>
            </a:r>
            <a:r>
              <a:rPr lang="nl-NL" sz="2000" b="1" dirty="0"/>
              <a:t> expertise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nl-NL" sz="20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b="1" dirty="0" err="1"/>
              <a:t>Scalability</a:t>
            </a:r>
            <a:r>
              <a:rPr lang="nl-NL" sz="2000" dirty="0"/>
              <a:t> (more microservices = more teams)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nl-NL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dirty="0" err="1"/>
              <a:t>Better</a:t>
            </a:r>
            <a:r>
              <a:rPr lang="nl-NL" sz="2000" dirty="0"/>
              <a:t> handling of </a:t>
            </a:r>
            <a:r>
              <a:rPr lang="nl-NL" sz="2000" b="1" dirty="0" err="1"/>
              <a:t>network</a:t>
            </a:r>
            <a:r>
              <a:rPr lang="nl-NL" sz="2000" b="1" dirty="0"/>
              <a:t> </a:t>
            </a:r>
            <a:r>
              <a:rPr lang="nl-NL" sz="2000" b="1" dirty="0" err="1"/>
              <a:t>complexity</a:t>
            </a:r>
            <a:endParaRPr lang="nl-NL" sz="2000" b="1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nl-NL" sz="1600" dirty="0"/>
              <a:t>(Platform </a:t>
            </a:r>
            <a:r>
              <a:rPr lang="nl-NL" sz="1600" dirty="0" err="1"/>
              <a:t>and</a:t>
            </a:r>
            <a:r>
              <a:rPr lang="nl-NL" sz="1600" dirty="0"/>
              <a:t> </a:t>
            </a:r>
            <a:r>
              <a:rPr lang="nl-NL" sz="1600" dirty="0" err="1"/>
              <a:t>day-to-day</a:t>
            </a:r>
            <a:r>
              <a:rPr lang="nl-NL" sz="1600" dirty="0"/>
              <a:t> management of </a:t>
            </a:r>
            <a:r>
              <a:rPr lang="nl-NL" sz="1600" dirty="0" err="1"/>
              <a:t>network</a:t>
            </a:r>
            <a:r>
              <a:rPr lang="nl-NL" sz="1600" dirty="0"/>
              <a:t> concerns </a:t>
            </a:r>
            <a:r>
              <a:rPr lang="nl-NL" sz="1600" dirty="0" err="1"/>
              <a:t>by</a:t>
            </a:r>
            <a:r>
              <a:rPr lang="nl-NL" sz="1600" dirty="0"/>
              <a:t> </a:t>
            </a:r>
            <a:r>
              <a:rPr lang="nl-NL" sz="1600" dirty="0" err="1"/>
              <a:t>specialized</a:t>
            </a:r>
            <a:r>
              <a:rPr lang="nl-NL" sz="1600" dirty="0"/>
              <a:t> teams)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2C7D8EE-4C7F-27ED-120D-55455ED75854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Auke Haanstra</a:t>
            </a:r>
            <a:r>
              <a:rPr lang="nl-NL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∙ 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From Monolith to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: Unlocking the Power of Hexagonal Architecture in Java</a:t>
            </a:r>
            <a:endParaRPr lang="nl-NL" sz="1400" b="1" dirty="0">
              <a:solidFill>
                <a:schemeClr val="bg1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781B527-6069-61EA-CAF4-85CD1ACAAE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507027A9-DD70-62F9-2F26-8E5CF9D99C36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</a:t>
            </a:r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team per microservice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244E3-13E5-7142-CC79-F26951204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682" y="1690803"/>
            <a:ext cx="2273121" cy="227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50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4BCEB-3AFE-B3D9-E0A4-3DBA30D7B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E0E15FE8-96D2-BEC2-B543-A3233E8105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176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AB35702C-15CA-81DA-7125-D8295BCBD6F4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1E8D01C-DB7F-CFC4-4E77-0434156B9156}"/>
              </a:ext>
            </a:extLst>
          </p:cNvPr>
          <p:cNvSpPr txBox="1"/>
          <p:nvPr/>
        </p:nvSpPr>
        <p:spPr>
          <a:xfrm>
            <a:off x="384810" y="1815137"/>
            <a:ext cx="83743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Hexagonal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provides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 </a:t>
            </a: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simple</a:t>
            </a: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well-</a:t>
            </a: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defined</a:t>
            </a: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that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emphasizes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</a:t>
            </a: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ports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APIs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adapters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These </a:t>
            </a: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 interfaces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used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run </a:t>
            </a: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tests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against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decouple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</a:t>
            </a:r>
            <a:r>
              <a:rPr kumimoji="0" lang="nl-NL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r>
              <a:rPr kumimoji="0" lang="nl-NL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domain</a:t>
            </a:r>
            <a:r>
              <a:rPr kumimoji="0" lang="nl-NL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from</a:t>
            </a:r>
            <a:r>
              <a:rPr kumimoji="0" lang="nl-NL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technical</a:t>
            </a:r>
            <a:r>
              <a:rPr lang="nl-NL" sz="2400" b="1" dirty="0">
                <a:solidFill>
                  <a:prstClr val="black"/>
                </a:solidFill>
                <a:latin typeface="Calibri"/>
              </a:rPr>
              <a:t> details</a:t>
            </a:r>
            <a:endParaRPr kumimoji="0" lang="nl-NL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2400" dirty="0">
                <a:solidFill>
                  <a:prstClr val="black"/>
                </a:solidFill>
                <a:latin typeface="Calibri"/>
              </a:rPr>
              <a:t>It </a:t>
            </a:r>
            <a:r>
              <a:rPr lang="nl-NL" sz="2400" dirty="0" err="1">
                <a:solidFill>
                  <a:prstClr val="black"/>
                </a:solidFill>
                <a:latin typeface="Calibri"/>
              </a:rPr>
              <a:t>provides</a:t>
            </a:r>
            <a:r>
              <a:rPr lang="nl-NL" sz="2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400" b="1" dirty="0" err="1">
                <a:solidFill>
                  <a:prstClr val="black"/>
                </a:solidFill>
                <a:latin typeface="Calibri"/>
              </a:rPr>
              <a:t>technical</a:t>
            </a:r>
            <a:r>
              <a:rPr lang="nl-NL" sz="2400" b="1" dirty="0">
                <a:solidFill>
                  <a:prstClr val="black"/>
                </a:solidFill>
                <a:latin typeface="Calibri"/>
              </a:rPr>
              <a:t> flexibility</a:t>
            </a:r>
            <a:r>
              <a:rPr lang="nl-NL" sz="2400" dirty="0">
                <a:solidFill>
                  <a:prstClr val="black"/>
                </a:solidFill>
                <a:latin typeface="Calibri"/>
              </a:rPr>
              <a:t>, excellent </a:t>
            </a:r>
            <a:r>
              <a:rPr lang="nl-NL" sz="2400" b="1" dirty="0" err="1">
                <a:solidFill>
                  <a:prstClr val="black"/>
                </a:solidFill>
                <a:latin typeface="Calibri"/>
              </a:rPr>
              <a:t>testability</a:t>
            </a:r>
            <a:r>
              <a:rPr lang="nl-NL" sz="2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400" dirty="0" err="1">
                <a:solidFill>
                  <a:prstClr val="black"/>
                </a:solidFill>
                <a:latin typeface="Calibri"/>
              </a:rPr>
              <a:t>and</a:t>
            </a:r>
            <a:r>
              <a:rPr lang="nl-NL" sz="2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400" b="1" dirty="0" err="1">
                <a:solidFill>
                  <a:prstClr val="black"/>
                </a:solidFill>
                <a:latin typeface="Calibri"/>
              </a:rPr>
              <a:t>maintainability</a:t>
            </a:r>
            <a:endParaRPr lang="nl-NL" sz="2400" b="1" dirty="0">
              <a:solidFill>
                <a:prstClr val="black"/>
              </a:solidFill>
              <a:latin typeface="Calibri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combination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Java Modules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  <a:r>
              <a:rPr kumimoji="0" lang="nl-NL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we have a </a:t>
            </a:r>
            <a:r>
              <a:rPr kumimoji="0" lang="nl-NL" sz="24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Modulith</a:t>
            </a:r>
            <a:endParaRPr kumimoji="0" lang="nl-NL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76A3F43-4567-70E2-605D-766EBC19CA57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Auke Haanstra</a:t>
            </a:r>
            <a:r>
              <a:rPr kumimoji="0" lang="nl-NL" sz="1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∙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From Monolith to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Unlocking the Power of Hexagonal Architecture in Java</a:t>
            </a:r>
            <a:endParaRPr kumimoji="0" lang="nl-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5F40990-D501-9442-E180-4DE9293D62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7DF73864-BA39-0064-9825-1DF452C12711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Hexagonal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architecture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to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the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rescue</a:t>
            </a:r>
            <a:endParaRPr kumimoji="0" lang="nl-NL" sz="4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kstvak 4">
            <a:extLst>
              <a:ext uri="{FF2B5EF4-FFF2-40B4-BE49-F238E27FC236}">
                <a16:creationId xmlns:a16="http://schemas.microsoft.com/office/drawing/2014/main" id="{F7BBD62E-A011-5407-361E-56560FCED5FD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└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2. The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Hexagonal architecture and Java modules (1/4)</a:t>
            </a:r>
          </a:p>
        </p:txBody>
      </p:sp>
    </p:spTree>
    <p:extLst>
      <p:ext uri="{BB962C8B-B14F-4D97-AF65-F5344CB8AC3E}">
        <p14:creationId xmlns:p14="http://schemas.microsoft.com/office/powerpoint/2010/main" val="81314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93208-70C7-A919-5DBE-B9B7B729B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1EB97D16-F522-969D-38FF-884C922B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F87EAE25-8FF1-BA55-7785-1781A50DC8F8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1D87E1F-247C-A054-6CDD-601C7A69D07D}"/>
              </a:ext>
            </a:extLst>
          </p:cNvPr>
          <p:cNvSpPr txBox="1"/>
          <p:nvPr/>
        </p:nvSpPr>
        <p:spPr>
          <a:xfrm>
            <a:off x="384810" y="1815137"/>
            <a:ext cx="837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B81BAEE-76DA-456A-AE52-98D36DD5D443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Auke Haanstra</a:t>
            </a:r>
            <a:r>
              <a:rPr kumimoji="0" lang="nl-NL" sz="1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∙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From Monolith to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Unlocking the Power of Hexagonal Architecture in Java</a:t>
            </a:r>
            <a:endParaRPr kumimoji="0" lang="nl-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94F5733-6FF2-1A04-16EF-F6D76CD687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F2BD4133-446F-7F9B-4F06-FDAD82E120C8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The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Hexagonal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architecture</a:t>
            </a:r>
            <a:endParaRPr kumimoji="0" lang="nl-NL" sz="4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F3A1CC-7FC4-4EEC-D60C-01997F2E1EB9}"/>
              </a:ext>
            </a:extLst>
          </p:cNvPr>
          <p:cNvGrpSpPr/>
          <p:nvPr/>
        </p:nvGrpSpPr>
        <p:grpSpPr>
          <a:xfrm>
            <a:off x="1068892" y="1612734"/>
            <a:ext cx="7006215" cy="3187764"/>
            <a:chOff x="4094921" y="2852531"/>
            <a:chExt cx="7006215" cy="31877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862D1A-7D33-7D06-E41A-777B7F07823B}"/>
                </a:ext>
              </a:extLst>
            </p:cNvPr>
            <p:cNvSpPr/>
            <p:nvPr/>
          </p:nvSpPr>
          <p:spPr>
            <a:xfrm>
              <a:off x="4094921" y="2852531"/>
              <a:ext cx="7006215" cy="3187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00CA61-F36E-A20A-9965-736BBF02C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</a:blip>
            <a:stretch>
              <a:fillRect/>
            </a:stretch>
          </p:blipFill>
          <p:spPr>
            <a:xfrm>
              <a:off x="4277673" y="2966932"/>
              <a:ext cx="6672562" cy="2958169"/>
            </a:xfrm>
            <a:prstGeom prst="rect">
              <a:avLst/>
            </a:prstGeom>
          </p:spPr>
        </p:pic>
      </p:grpSp>
      <p:sp>
        <p:nvSpPr>
          <p:cNvPr id="9" name="Tekstvak 4">
            <a:extLst>
              <a:ext uri="{FF2B5EF4-FFF2-40B4-BE49-F238E27FC236}">
                <a16:creationId xmlns:a16="http://schemas.microsoft.com/office/drawing/2014/main" id="{D9E1033B-AE87-2C68-C553-F5EAC766771B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└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2. The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Hexagonal architecture and Java modules (2/4)</a:t>
            </a:r>
          </a:p>
        </p:txBody>
      </p:sp>
    </p:spTree>
    <p:extLst>
      <p:ext uri="{BB962C8B-B14F-4D97-AF65-F5344CB8AC3E}">
        <p14:creationId xmlns:p14="http://schemas.microsoft.com/office/powerpoint/2010/main" val="163700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5C18C-13C4-3248-0B7F-1B81DFEA0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7C639FFD-7262-B247-D359-521BAFA75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3A8EED19-DC52-D2C8-46B0-C3CDEFD0CC64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9035209-251B-03EE-55FA-1567EF1E795F}"/>
              </a:ext>
            </a:extLst>
          </p:cNvPr>
          <p:cNvSpPr txBox="1"/>
          <p:nvPr/>
        </p:nvSpPr>
        <p:spPr>
          <a:xfrm>
            <a:off x="384810" y="1815137"/>
            <a:ext cx="837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21825D0-D796-F26A-0C77-C9E8C3FC7BA8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Auke Haanstra</a:t>
            </a:r>
            <a:r>
              <a:rPr kumimoji="0" lang="nl-NL" sz="1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∙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From Monolith to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Unlocking the Power of Hexagonal Architecture in Java</a:t>
            </a:r>
            <a:endParaRPr kumimoji="0" lang="nl-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D29CAF5-3C72-67D9-CA53-B42BC09511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E8D462EB-7C08-3FBD-31BB-CAD74F50763F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Dependency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Inversion</a:t>
            </a:r>
            <a:endParaRPr kumimoji="0" lang="nl-NL" sz="4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 descr="A diagram of a system&#10;&#10;Description automatically generated">
            <a:extLst>
              <a:ext uri="{FF2B5EF4-FFF2-40B4-BE49-F238E27FC236}">
                <a16:creationId xmlns:a16="http://schemas.microsoft.com/office/drawing/2014/main" id="{3F81BF4F-DCF2-1AAD-339D-AFB3F9B51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02" y="2124635"/>
            <a:ext cx="3833637" cy="25990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15A25B8-8B18-483C-574F-C9C7D2E29284}"/>
              </a:ext>
            </a:extLst>
          </p:cNvPr>
          <p:cNvSpPr/>
          <p:nvPr/>
        </p:nvSpPr>
        <p:spPr>
          <a:xfrm>
            <a:off x="558905" y="1728881"/>
            <a:ext cx="115640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Regular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BEF7E3-A323-80FA-0CCB-4DFDEE4995C3}"/>
              </a:ext>
            </a:extLst>
          </p:cNvPr>
          <p:cNvSpPr/>
          <p:nvPr/>
        </p:nvSpPr>
        <p:spPr>
          <a:xfrm>
            <a:off x="4651764" y="1718723"/>
            <a:ext cx="301736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Dependency Inversion</a:t>
            </a:r>
          </a:p>
        </p:txBody>
      </p:sp>
      <p:sp>
        <p:nvSpPr>
          <p:cNvPr id="18" name="Tekstvak 4">
            <a:extLst>
              <a:ext uri="{FF2B5EF4-FFF2-40B4-BE49-F238E27FC236}">
                <a16:creationId xmlns:a16="http://schemas.microsoft.com/office/drawing/2014/main" id="{B5E0AD5D-3CCF-CF2B-7191-7FDCF13264DC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└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2. The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Hexagonal architecture and Java modules (3/4)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36C9DC-6ABD-F614-13D4-6BBB56B53E96}"/>
              </a:ext>
            </a:extLst>
          </p:cNvPr>
          <p:cNvGrpSpPr/>
          <p:nvPr/>
        </p:nvGrpSpPr>
        <p:grpSpPr>
          <a:xfrm>
            <a:off x="4741784" y="2073889"/>
            <a:ext cx="3843311" cy="2649822"/>
            <a:chOff x="4741784" y="2073889"/>
            <a:chExt cx="3843311" cy="2649822"/>
          </a:xfrm>
        </p:grpSpPr>
        <p:pic>
          <p:nvPicPr>
            <p:cNvPr id="15" name="Picture 14" descr="A diagram of a software flow&#10;&#10;Description automatically generated">
              <a:extLst>
                <a:ext uri="{FF2B5EF4-FFF2-40B4-BE49-F238E27FC236}">
                  <a16:creationId xmlns:a16="http://schemas.microsoft.com/office/drawing/2014/main" id="{95A9CFBB-AB66-0FE3-D600-15EB036F6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41784" y="2118077"/>
              <a:ext cx="3843311" cy="2605634"/>
            </a:xfrm>
            <a:prstGeom prst="rect">
              <a:avLst/>
            </a:prstGeom>
          </p:spPr>
        </p:pic>
        <p:sp>
          <p:nvSpPr>
            <p:cNvPr id="9" name="L-Shape 8">
              <a:extLst>
                <a:ext uri="{FF2B5EF4-FFF2-40B4-BE49-F238E27FC236}">
                  <a16:creationId xmlns:a16="http://schemas.microsoft.com/office/drawing/2014/main" id="{4D98CADF-D8A4-F5E9-48C9-03D6D018EE8A}"/>
                </a:ext>
              </a:extLst>
            </p:cNvPr>
            <p:cNvSpPr/>
            <p:nvPr/>
          </p:nvSpPr>
          <p:spPr>
            <a:xfrm rot="10800000">
              <a:off x="5084064" y="2118076"/>
              <a:ext cx="3174058" cy="2347289"/>
            </a:xfrm>
            <a:prstGeom prst="corner">
              <a:avLst>
                <a:gd name="adj1" fmla="val 61470"/>
                <a:gd name="adj2" fmla="val 61753"/>
              </a:avLst>
            </a:prstGeom>
            <a:noFill/>
            <a:ln w="508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A75240-702B-0C86-8025-3E6ABACB13D8}"/>
                </a:ext>
              </a:extLst>
            </p:cNvPr>
            <p:cNvSpPr/>
            <p:nvPr/>
          </p:nvSpPr>
          <p:spPr>
            <a:xfrm>
              <a:off x="6892317" y="2073889"/>
              <a:ext cx="141160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i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Upstream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28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DC9B1-EAF4-60E3-0F87-5FFDB7A6E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8B7D202F-EB6E-BDDB-0DC4-D574C2FA27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176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2635CFD7-9B6A-018F-5E33-7E4CB6F281CF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2B85C20-776F-EC93-6D9D-20319CEFBDB4}"/>
              </a:ext>
            </a:extLst>
          </p:cNvPr>
          <p:cNvSpPr txBox="1"/>
          <p:nvPr/>
        </p:nvSpPr>
        <p:spPr>
          <a:xfrm>
            <a:off x="384810" y="1815137"/>
            <a:ext cx="8374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nl-NL" sz="240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Let’s</a:t>
            </a:r>
            <a:r>
              <a:rPr lang="nl-NL" sz="2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nl-NL" sz="240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create</a:t>
            </a:r>
            <a:r>
              <a:rPr lang="nl-NL" sz="2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a </a:t>
            </a:r>
            <a:r>
              <a:rPr lang="nl-NL" sz="240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simple</a:t>
            </a:r>
            <a:r>
              <a:rPr lang="nl-NL" sz="2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nl-NL" sz="240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Hexagonal</a:t>
            </a:r>
            <a:r>
              <a:rPr lang="nl-NL" sz="2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Architecture </a:t>
            </a:r>
            <a:r>
              <a:rPr lang="nl-NL" sz="240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application</a:t>
            </a:r>
            <a:r>
              <a:rPr lang="nl-NL" sz="2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nl-NL" sz="240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using</a:t>
            </a:r>
            <a:r>
              <a:rPr lang="nl-NL" sz="2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TDD!</a:t>
            </a:r>
            <a:endParaRPr kumimoji="0" lang="nl-NL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211706A-45D6-20EB-1BF4-D3849495AEB6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Auke Haanstra</a:t>
            </a:r>
            <a:r>
              <a:rPr kumimoji="0" lang="nl-NL" sz="1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∙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From Monolith to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Unlocking the Power of Hexagonal Architecture in Java</a:t>
            </a:r>
            <a:endParaRPr kumimoji="0" lang="nl-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77A7D10-033E-3484-7DCB-B25BEE80BF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A95CB992-F349-ECFE-AAE5-C7FB0C2DB972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Hands-on!</a:t>
            </a:r>
          </a:p>
        </p:txBody>
      </p:sp>
      <p:sp>
        <p:nvSpPr>
          <p:cNvPr id="4" name="Tekstvak 4">
            <a:extLst>
              <a:ext uri="{FF2B5EF4-FFF2-40B4-BE49-F238E27FC236}">
                <a16:creationId xmlns:a16="http://schemas.microsoft.com/office/drawing/2014/main" id="{E17808A3-4F03-D137-CABA-0AD4873D8EC8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└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2. The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Hexagonal architecture and Java modules (4/5)</a:t>
            </a:r>
          </a:p>
        </p:txBody>
      </p:sp>
    </p:spTree>
    <p:extLst>
      <p:ext uri="{BB962C8B-B14F-4D97-AF65-F5344CB8AC3E}">
        <p14:creationId xmlns:p14="http://schemas.microsoft.com/office/powerpoint/2010/main" val="199749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BCE-04DE-03FC-F153-6B58A1E2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89FDA0C0-80AE-5B97-87C1-2C96ED7EFA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95865C15-E5F0-CB5D-A527-06CD4DAC9AFE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7B30F01-E894-5893-8A3C-82F006BC0A99}"/>
              </a:ext>
            </a:extLst>
          </p:cNvPr>
          <p:cNvSpPr txBox="1"/>
          <p:nvPr/>
        </p:nvSpPr>
        <p:spPr>
          <a:xfrm>
            <a:off x="384810" y="1815137"/>
            <a:ext cx="61592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b="1" dirty="0"/>
              <a:t>Adapters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compiled</a:t>
            </a:r>
            <a:r>
              <a:rPr lang="nl-NL" dirty="0"/>
              <a:t> as </a:t>
            </a:r>
            <a:r>
              <a:rPr lang="nl-NL" b="1" dirty="0"/>
              <a:t>automatic 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</a:t>
            </a:r>
            <a:r>
              <a:rPr lang="nl-NL" dirty="0" err="1"/>
              <a:t>runtime-modular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, but are </a:t>
            </a:r>
            <a:r>
              <a:rPr lang="nl-NL" dirty="0" err="1"/>
              <a:t>dependent</a:t>
            </a:r>
            <a:r>
              <a:rPr lang="nl-NL" dirty="0"/>
              <a:t> on </a:t>
            </a:r>
            <a:r>
              <a:rPr lang="nl-NL" b="1" dirty="0" err="1"/>
              <a:t>both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b="1" dirty="0"/>
              <a:t>module </a:t>
            </a:r>
            <a:r>
              <a:rPr lang="nl-NL" b="1" dirty="0" err="1"/>
              <a:t>path</a:t>
            </a:r>
            <a:r>
              <a:rPr lang="nl-NL" b="1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b="1" dirty="0" err="1"/>
              <a:t>classpath</a:t>
            </a:r>
            <a:endParaRPr lang="nl-NL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nl-NL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The </a:t>
            </a:r>
            <a:r>
              <a:rPr lang="nl-NL" dirty="0" err="1"/>
              <a:t>application’s</a:t>
            </a:r>
            <a:r>
              <a:rPr lang="nl-NL" dirty="0"/>
              <a:t> modules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b="1" dirty="0" err="1"/>
              <a:t>compiled</a:t>
            </a:r>
            <a:r>
              <a:rPr lang="nl-NL" dirty="0"/>
              <a:t> as Java modules, but </a:t>
            </a:r>
            <a:r>
              <a:rPr lang="nl-NL" b="1" dirty="0"/>
              <a:t>run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b="1" dirty="0"/>
              <a:t>“non-</a:t>
            </a:r>
            <a:r>
              <a:rPr lang="nl-NL" b="1" dirty="0" err="1"/>
              <a:t>modular</a:t>
            </a:r>
            <a:r>
              <a:rPr lang="nl-NL" b="1" dirty="0"/>
              <a:t> </a:t>
            </a:r>
            <a:r>
              <a:rPr lang="nl-NL" b="1" dirty="0" err="1"/>
              <a:t>main</a:t>
            </a:r>
            <a:r>
              <a:rPr lang="nl-NL" b="1" dirty="0"/>
              <a:t>”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classpath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b="1" dirty="0"/>
              <a:t>Spring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support Java modules, </a:t>
            </a:r>
            <a:r>
              <a:rPr lang="nl-NL" dirty="0" err="1"/>
              <a:t>that’s</a:t>
            </a:r>
            <a:r>
              <a:rPr lang="nl-NL" dirty="0"/>
              <a:t>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technique</a:t>
            </a:r>
            <a:r>
              <a:rPr lang="nl-NL" dirty="0"/>
              <a:t> is </a:t>
            </a:r>
            <a:r>
              <a:rPr lang="nl-NL" dirty="0" err="1"/>
              <a:t>especially</a:t>
            </a:r>
            <a:r>
              <a:rPr lang="nl-NL" dirty="0"/>
              <a:t> </a:t>
            </a:r>
            <a:r>
              <a:rPr lang="nl-NL" dirty="0" err="1"/>
              <a:t>suited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Spring </a:t>
            </a:r>
            <a:r>
              <a:rPr lang="nl-NL" dirty="0" err="1"/>
              <a:t>applications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614F088-C4C7-C357-E4FD-878E6FC5CC03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Auke Haanstra</a:t>
            </a:r>
            <a:r>
              <a:rPr lang="nl-NL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∙ 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From Monolith to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: Unlocking the Power of Hexagonal Architecture in Java</a:t>
            </a:r>
            <a:endParaRPr lang="nl-NL" sz="1400" b="1" dirty="0">
              <a:solidFill>
                <a:schemeClr val="bg1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27120F6-B37B-41A7-EA47-90C8461720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16AE523C-892F-FDB8-77E2-407EE5461A66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The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 modules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0E70D-28FB-B00B-4EB5-CB937092F5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32" t="38127" b="8060"/>
          <a:stretch/>
        </p:blipFill>
        <p:spPr>
          <a:xfrm>
            <a:off x="6232052" y="1760375"/>
            <a:ext cx="2477492" cy="1393590"/>
          </a:xfrm>
          <a:prstGeom prst="rect">
            <a:avLst/>
          </a:prstGeom>
        </p:spPr>
      </p:pic>
      <p:sp>
        <p:nvSpPr>
          <p:cNvPr id="6" name="Tekstvak 4">
            <a:extLst>
              <a:ext uri="{FF2B5EF4-FFF2-40B4-BE49-F238E27FC236}">
                <a16:creationId xmlns:a16="http://schemas.microsoft.com/office/drawing/2014/main" id="{79769B25-17EE-58F6-C293-167475A343E7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└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2. The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Hexagonal architecture and Java modules (5/5)</a:t>
            </a:r>
          </a:p>
        </p:txBody>
      </p:sp>
    </p:spTree>
    <p:extLst>
      <p:ext uri="{BB962C8B-B14F-4D97-AF65-F5344CB8AC3E}">
        <p14:creationId xmlns:p14="http://schemas.microsoft.com/office/powerpoint/2010/main" val="351157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4EBAB-B931-42A9-D66B-21BFC357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92D8B691-4F4A-0119-8416-F5418C0205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1B0BA776-0D1C-6404-5981-1615CDC72620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15DDE8-87EE-F62C-7C27-145C7F46353F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Auke Haanstra</a:t>
            </a:r>
            <a:r>
              <a:rPr kumimoji="0" lang="nl-NL" sz="1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∙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From Monolith to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Unlocking the Power of Hexagonal Architecture in Java</a:t>
            </a:r>
            <a:endParaRPr kumimoji="0" lang="nl-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AB07BC9-3A31-DAFA-79E1-39D968F8BA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2B016949-3E6C-9DDD-33B8-CDE01B60EA7B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Example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Unicorn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App</a:t>
            </a:r>
          </a:p>
        </p:txBody>
      </p:sp>
      <p:pic>
        <p:nvPicPr>
          <p:cNvPr id="4" name="Afbeelding 6">
            <a:extLst>
              <a:ext uri="{FF2B5EF4-FFF2-40B4-BE49-F238E27FC236}">
                <a16:creationId xmlns:a16="http://schemas.microsoft.com/office/drawing/2014/main" id="{46C980DC-D624-CDB2-216C-421DB0B48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743" y="1690803"/>
            <a:ext cx="1623060" cy="16230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B6A9B8-040F-7FD3-7281-F21CB2E05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184" y="1618493"/>
            <a:ext cx="5149047" cy="3198166"/>
          </a:xfrm>
          <a:prstGeom prst="rect">
            <a:avLst/>
          </a:prstGeom>
        </p:spPr>
      </p:pic>
      <p:sp>
        <p:nvSpPr>
          <p:cNvPr id="21" name="Tekstvak 4">
            <a:extLst>
              <a:ext uri="{FF2B5EF4-FFF2-40B4-BE49-F238E27FC236}">
                <a16:creationId xmlns:a16="http://schemas.microsoft.com/office/drawing/2014/main" id="{8033AB69-5662-7CE3-0356-999CDDCC30A4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└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3. Example: Unicorn App (1/4)</a:t>
            </a:r>
          </a:p>
        </p:txBody>
      </p:sp>
    </p:spTree>
    <p:extLst>
      <p:ext uri="{BB962C8B-B14F-4D97-AF65-F5344CB8AC3E}">
        <p14:creationId xmlns:p14="http://schemas.microsoft.com/office/powerpoint/2010/main" val="318091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E5D61-49FD-429A-C0F7-B6C480D21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F3D52D73-1624-5886-9058-02AF415DDF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BD939084-A04F-AEBE-E99A-6A09954B8AC1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D6A0303-A24B-0843-49AB-C33AB6CB613F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Auke Haanstra</a:t>
            </a:r>
            <a:r>
              <a:rPr kumimoji="0" lang="nl-NL" sz="1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∙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From Monolith to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Unlocking the Power of Hexagonal Architecture in Java</a:t>
            </a:r>
            <a:endParaRPr kumimoji="0" lang="nl-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A93EB29-800A-8F80-E058-A4E73D3609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pic>
        <p:nvPicPr>
          <p:cNvPr id="4" name="Afbeelding 6">
            <a:extLst>
              <a:ext uri="{FF2B5EF4-FFF2-40B4-BE49-F238E27FC236}">
                <a16:creationId xmlns:a16="http://schemas.microsoft.com/office/drawing/2014/main" id="{B95A6F5A-B108-573D-8EF3-9B2851C64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743" y="1690803"/>
            <a:ext cx="1623060" cy="1623060"/>
          </a:xfrm>
          <a:prstGeom prst="rect">
            <a:avLst/>
          </a:prstGeom>
        </p:spPr>
      </p:pic>
      <p:pic>
        <p:nvPicPr>
          <p:cNvPr id="8" name="Picture 7" descr="A diagram of a unicorn&#10;&#10;Description automatically generated">
            <a:extLst>
              <a:ext uri="{FF2B5EF4-FFF2-40B4-BE49-F238E27FC236}">
                <a16:creationId xmlns:a16="http://schemas.microsoft.com/office/drawing/2014/main" id="{57727B5C-DB19-8821-AE74-DE8469F7C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071" y="825246"/>
            <a:ext cx="5981547" cy="4055286"/>
          </a:xfrm>
          <a:prstGeom prst="rect">
            <a:avLst/>
          </a:prstGeom>
        </p:spPr>
      </p:pic>
      <p:sp>
        <p:nvSpPr>
          <p:cNvPr id="10" name="Tekstvak 4">
            <a:extLst>
              <a:ext uri="{FF2B5EF4-FFF2-40B4-BE49-F238E27FC236}">
                <a16:creationId xmlns:a16="http://schemas.microsoft.com/office/drawing/2014/main" id="{08B596A7-0926-2589-A322-DDB7C73E33AA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└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3. Example: Unicorn App (2/4)</a:t>
            </a:r>
          </a:p>
        </p:txBody>
      </p:sp>
    </p:spTree>
    <p:extLst>
      <p:ext uri="{BB962C8B-B14F-4D97-AF65-F5344CB8AC3E}">
        <p14:creationId xmlns:p14="http://schemas.microsoft.com/office/powerpoint/2010/main" val="227987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C4570-77B5-EF71-E2BE-76B82FD4A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5A1D40C4-CDB6-13A2-B513-20694BE17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9893FBE2-A9C9-DA2C-4C20-CFFBA3D8950B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FFB750D-FEE7-7C5C-C1EF-7788761C4BDF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Auke Haanstra</a:t>
            </a:r>
            <a:r>
              <a:rPr kumimoji="0" lang="nl-NL" sz="1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∙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From Monolith to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Unlocking the Power of Hexagonal Architecture in Java</a:t>
            </a:r>
            <a:endParaRPr kumimoji="0" lang="nl-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DFD3827-422F-666D-6145-AE9B066B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7922C465-992F-CD6A-D9DF-178EDFDB5993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Comparative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)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Example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code</a:t>
            </a:r>
          </a:p>
        </p:txBody>
      </p:sp>
      <p:pic>
        <p:nvPicPr>
          <p:cNvPr id="4" name="Afbeelding 6">
            <a:extLst>
              <a:ext uri="{FF2B5EF4-FFF2-40B4-BE49-F238E27FC236}">
                <a16:creationId xmlns:a16="http://schemas.microsoft.com/office/drawing/2014/main" id="{283C7CBB-325C-CE2C-DDEE-DEC7A650B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743" y="1690803"/>
            <a:ext cx="1623060" cy="1623060"/>
          </a:xfrm>
          <a:prstGeom prst="rect">
            <a:avLst/>
          </a:prstGeom>
        </p:spPr>
      </p:pic>
      <p:sp>
        <p:nvSpPr>
          <p:cNvPr id="6" name="Tekstvak 9">
            <a:extLst>
              <a:ext uri="{FF2B5EF4-FFF2-40B4-BE49-F238E27FC236}">
                <a16:creationId xmlns:a16="http://schemas.microsoft.com/office/drawing/2014/main" id="{42DA5256-B04D-A0B9-A92B-F434C90921C7}"/>
              </a:ext>
            </a:extLst>
          </p:cNvPr>
          <p:cNvSpPr txBox="1"/>
          <p:nvPr/>
        </p:nvSpPr>
        <p:spPr>
          <a:xfrm>
            <a:off x="384810" y="1815137"/>
            <a:ext cx="83743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Comparing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versions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Unicorn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App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prstClr val="black"/>
                </a:solidFill>
                <a:latin typeface="Calibri"/>
              </a:rPr>
              <a:t>3-tier web app (</a:t>
            </a:r>
            <a:r>
              <a:rPr lang="nl-NL" sz="2400" dirty="0" err="1">
                <a:solidFill>
                  <a:prstClr val="black"/>
                </a:solidFill>
                <a:latin typeface="Calibri"/>
              </a:rPr>
              <a:t>web+application+data</a:t>
            </a:r>
            <a:r>
              <a:rPr lang="nl-NL" sz="240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Hexagonal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Architecture (HA)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prstClr val="black"/>
                </a:solidFill>
                <a:latin typeface="Calibri"/>
              </a:rPr>
              <a:t>HA + Java modules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kstvak 4">
            <a:extLst>
              <a:ext uri="{FF2B5EF4-FFF2-40B4-BE49-F238E27FC236}">
                <a16:creationId xmlns:a16="http://schemas.microsoft.com/office/drawing/2014/main" id="{E3DE0661-A74E-EDDD-3D81-C20C32ED448E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└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3. Example: Unicorn App (3/4)</a:t>
            </a:r>
          </a:p>
        </p:txBody>
      </p:sp>
    </p:spTree>
    <p:extLst>
      <p:ext uri="{BB962C8B-B14F-4D97-AF65-F5344CB8AC3E}">
        <p14:creationId xmlns:p14="http://schemas.microsoft.com/office/powerpoint/2010/main" val="178455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39033-8654-44B5-E9ED-227F31790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E04CE1EC-EF20-C364-165D-3D288ED7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43C929E9-E704-B830-C4E4-9F2B16D26DC8}"/>
              </a:ext>
            </a:extLst>
          </p:cNvPr>
          <p:cNvSpPr/>
          <p:nvPr/>
        </p:nvSpPr>
        <p:spPr>
          <a:xfrm>
            <a:off x="238685" y="834887"/>
            <a:ext cx="6198702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EF8D847-B067-10C2-226E-8AFF3FE0B4EE}"/>
              </a:ext>
            </a:extLst>
          </p:cNvPr>
          <p:cNvSpPr txBox="1"/>
          <p:nvPr/>
        </p:nvSpPr>
        <p:spPr>
          <a:xfrm>
            <a:off x="384810" y="1815137"/>
            <a:ext cx="63360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dirty="0"/>
              <a:t>Auke Haanstra, consultant expert level at </a:t>
            </a:r>
            <a:r>
              <a:rPr lang="nl-NL" sz="2400" dirty="0" err="1"/>
              <a:t>Pancompany</a:t>
            </a:r>
            <a:endParaRPr lang="nl-NL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dirty="0"/>
              <a:t>Expertise: Test-</a:t>
            </a:r>
            <a:r>
              <a:rPr lang="nl-NL" sz="2400" dirty="0" err="1"/>
              <a:t>Driven</a:t>
            </a:r>
            <a:r>
              <a:rPr lang="nl-NL" sz="2400" dirty="0"/>
              <a:t> Development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Hexagonal</a:t>
            </a:r>
            <a:r>
              <a:rPr lang="nl-NL" sz="2400" dirty="0"/>
              <a:t>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dirty="0"/>
              <a:t>8 </a:t>
            </a:r>
            <a:r>
              <a:rPr lang="nl-NL" sz="2400" dirty="0" err="1"/>
              <a:t>years</a:t>
            </a:r>
            <a:r>
              <a:rPr lang="nl-NL" sz="2400" dirty="0"/>
              <a:t> of </a:t>
            </a:r>
            <a:r>
              <a:rPr lang="nl-NL" sz="2400" dirty="0" err="1"/>
              <a:t>experience</a:t>
            </a:r>
            <a:r>
              <a:rPr lang="nl-NL" sz="2400" dirty="0"/>
              <a:t> in Java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dirty="0"/>
              <a:t>35 </a:t>
            </a:r>
            <a:r>
              <a:rPr lang="en-US" sz="2400" dirty="0"/>
              <a:t>colleagues</a:t>
            </a:r>
            <a:r>
              <a:rPr lang="nl-NL" sz="2400" dirty="0"/>
              <a:t> Java </a:t>
            </a:r>
            <a:r>
              <a:rPr lang="nl-NL" sz="2400" dirty="0" err="1"/>
              <a:t>developers</a:t>
            </a:r>
            <a:r>
              <a:rPr lang="nl-NL" sz="2400" dirty="0"/>
              <a:t> in </a:t>
            </a:r>
            <a:r>
              <a:rPr lang="nl-NL" sz="2400" dirty="0" err="1"/>
              <a:t>our</a:t>
            </a:r>
            <a:r>
              <a:rPr lang="nl-NL" sz="2400" dirty="0"/>
              <a:t> Java </a:t>
            </a:r>
            <a:r>
              <a:rPr lang="nl-NL" sz="2400" dirty="0" err="1"/>
              <a:t>Competence</a:t>
            </a:r>
            <a:endParaRPr lang="nl-NL" sz="240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BFB85BC-AEFA-D21D-7F49-F4F610945C35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Auke Haanstra</a:t>
            </a:r>
            <a:r>
              <a:rPr lang="nl-NL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∙ 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From Monolith to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: Unlocking the Power of Hexagonal Architecture in Java</a:t>
            </a:r>
            <a:endParaRPr lang="nl-NL" sz="1400" b="1" dirty="0">
              <a:solidFill>
                <a:schemeClr val="bg1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B4C78C7-815C-8AB0-CD18-B59E9BEEA9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7E4410BD-86A5-5B7D-D8E3-62982CE3F29F}"/>
              </a:ext>
            </a:extLst>
          </p:cNvPr>
          <p:cNvSpPr txBox="1"/>
          <p:nvPr/>
        </p:nvSpPr>
        <p:spPr>
          <a:xfrm>
            <a:off x="384810" y="982917"/>
            <a:ext cx="5772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Introduce </a:t>
            </a:r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myself</a:t>
            </a:r>
            <a:endParaRPr lang="nl-NL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 descr="A group of men playing pool&#10;&#10;Description automatically generated">
            <a:extLst>
              <a:ext uri="{FF2B5EF4-FFF2-40B4-BE49-F238E27FC236}">
                <a16:creationId xmlns:a16="http://schemas.microsoft.com/office/drawing/2014/main" id="{50E8AD58-4034-DF2E-D3CD-006561DC1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129" y="2279492"/>
            <a:ext cx="2450588" cy="163404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7C9CA1-DA7C-AC98-9E2C-A9799CCEAC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2167" y="1229964"/>
            <a:ext cx="2554513" cy="93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6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770D7-EBB4-9F8E-7315-C84F44F18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19343463-CEFE-F7C6-36E6-A42EDEDABE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6AB9837B-B43B-7C63-0C08-84F6EA94BA41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DF36E4D-30D6-D82E-9FAC-207E251A4105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Auke Haanstra</a:t>
            </a:r>
            <a:r>
              <a:rPr kumimoji="0" lang="nl-NL" sz="1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∙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From Monolith to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Unlocking the Power of Hexagonal Architecture in Java</a:t>
            </a:r>
            <a:endParaRPr kumimoji="0" lang="nl-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0A0AAF5-241A-0495-350D-145B5B4199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CE732761-9F2A-4646-2E33-1E31AA03A129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Advantages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of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Moduliths</a:t>
            </a:r>
            <a:endParaRPr kumimoji="0" lang="nl-NL" sz="4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kstvak 9">
            <a:extLst>
              <a:ext uri="{FF2B5EF4-FFF2-40B4-BE49-F238E27FC236}">
                <a16:creationId xmlns:a16="http://schemas.microsoft.com/office/drawing/2014/main" id="{AF706045-41E0-19AD-1F63-6214FC150EA3}"/>
              </a:ext>
            </a:extLst>
          </p:cNvPr>
          <p:cNvSpPr txBox="1"/>
          <p:nvPr/>
        </p:nvSpPr>
        <p:spPr>
          <a:xfrm>
            <a:off x="384810" y="1815137"/>
            <a:ext cx="83743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Advantages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HA</a:t>
            </a:r>
          </a:p>
          <a:p>
            <a:pPr marL="1371600" marR="0" lvl="2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Simple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371600" marR="0" lvl="2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2400" dirty="0">
                <a:solidFill>
                  <a:prstClr val="black"/>
                </a:solidFill>
                <a:latin typeface="Calibri"/>
              </a:rPr>
              <a:t>Flexibility adapters (</a:t>
            </a:r>
            <a:r>
              <a:rPr lang="nl-NL" sz="2400" dirty="0" err="1">
                <a:solidFill>
                  <a:prstClr val="black"/>
                </a:solidFill>
                <a:latin typeface="Calibri"/>
              </a:rPr>
              <a:t>and</a:t>
            </a:r>
            <a:r>
              <a:rPr lang="nl-NL" sz="2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400" dirty="0" err="1">
                <a:solidFill>
                  <a:prstClr val="black"/>
                </a:solidFill>
                <a:latin typeface="Calibri"/>
              </a:rPr>
              <a:t>properties</a:t>
            </a:r>
            <a:r>
              <a:rPr lang="nl-NL" sz="240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1371600" marR="0" lvl="2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Focus on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domain</a:t>
            </a:r>
          </a:p>
          <a:p>
            <a:pPr marL="1371600" marR="0" lvl="2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2400" b="1" dirty="0" err="1">
                <a:solidFill>
                  <a:prstClr val="black"/>
                </a:solidFill>
                <a:latin typeface="Calibri"/>
              </a:rPr>
              <a:t>Testability</a:t>
            </a:r>
            <a:r>
              <a:rPr lang="nl-NL" sz="2400" b="1" dirty="0">
                <a:solidFill>
                  <a:prstClr val="black"/>
                </a:solidFill>
                <a:latin typeface="Calibri"/>
              </a:rPr>
              <a:t> – more on </a:t>
            </a:r>
            <a:r>
              <a:rPr lang="nl-NL" sz="2400" b="1" dirty="0" err="1">
                <a:solidFill>
                  <a:prstClr val="black"/>
                </a:solidFill>
                <a:latin typeface="Calibri"/>
              </a:rPr>
              <a:t>that</a:t>
            </a:r>
            <a:r>
              <a:rPr lang="nl-NL" sz="2400" b="1" dirty="0">
                <a:solidFill>
                  <a:prstClr val="black"/>
                </a:solidFill>
                <a:latin typeface="Calibri"/>
              </a:rPr>
              <a:t> later…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400" dirty="0" err="1">
                <a:solidFill>
                  <a:prstClr val="black"/>
                </a:solidFill>
                <a:latin typeface="Calibri"/>
              </a:rPr>
              <a:t>Advantages</a:t>
            </a:r>
            <a:r>
              <a:rPr lang="nl-NL" sz="2400" dirty="0">
                <a:solidFill>
                  <a:prstClr val="black"/>
                </a:solidFill>
                <a:latin typeface="Calibri"/>
              </a:rPr>
              <a:t> of modules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nl-NL" sz="2400" dirty="0" err="1">
                <a:solidFill>
                  <a:prstClr val="black"/>
                </a:solidFill>
                <a:latin typeface="Calibri"/>
              </a:rPr>
              <a:t>Guarding</a:t>
            </a:r>
            <a:r>
              <a:rPr lang="nl-NL" sz="2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400" dirty="0" err="1">
                <a:solidFill>
                  <a:prstClr val="black"/>
                </a:solidFill>
                <a:latin typeface="Calibri"/>
              </a:rPr>
              <a:t>the</a:t>
            </a:r>
            <a:r>
              <a:rPr lang="nl-NL" sz="2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400" dirty="0" err="1">
                <a:solidFill>
                  <a:prstClr val="black"/>
                </a:solidFill>
                <a:latin typeface="Calibri"/>
              </a:rPr>
              <a:t>architectural</a:t>
            </a:r>
            <a:r>
              <a:rPr lang="nl-NL" sz="2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400" dirty="0" err="1">
                <a:solidFill>
                  <a:prstClr val="black"/>
                </a:solidFill>
                <a:latin typeface="Calibri"/>
              </a:rPr>
              <a:t>boundaries</a:t>
            </a:r>
            <a:endParaRPr lang="nl-NL" sz="2400" dirty="0">
              <a:solidFill>
                <a:prstClr val="black"/>
              </a:solidFill>
              <a:latin typeface="Calibri"/>
            </a:endParaRPr>
          </a:p>
          <a:p>
            <a:pPr marL="1371600" marR="0" lvl="2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371600" marR="0" lvl="2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kstvak 4">
            <a:extLst>
              <a:ext uri="{FF2B5EF4-FFF2-40B4-BE49-F238E27FC236}">
                <a16:creationId xmlns:a16="http://schemas.microsoft.com/office/drawing/2014/main" id="{F26536A5-045C-DE46-9EEB-9AD3C66A3630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└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3. Example: Unicorn App (4/4)</a:t>
            </a:r>
          </a:p>
        </p:txBody>
      </p:sp>
    </p:spTree>
    <p:extLst>
      <p:ext uri="{BB962C8B-B14F-4D97-AF65-F5344CB8AC3E}">
        <p14:creationId xmlns:p14="http://schemas.microsoft.com/office/powerpoint/2010/main" val="35298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01F3B-0CB7-E1B4-7552-D2B27C856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CE523700-5EB2-D717-F4DC-FFE5FECD7B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AE6956AD-C153-D07B-5632-280E27030DCF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14692FE-1B22-01BC-8C96-8F902293F3ED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Auke Haanstra</a:t>
            </a:r>
            <a:r>
              <a:rPr kumimoji="0" lang="nl-NL" sz="1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∙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From Monolith to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Unlocking the Power of Hexagonal Architecture in Java</a:t>
            </a:r>
            <a:endParaRPr kumimoji="0" lang="nl-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5DDE1A3-7E5A-7628-DA35-A2B798CDD5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1603F8E9-25A3-6246-2D84-A56E9A5BB7F7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Testing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test-per-class </a:t>
            </a:r>
          </a:p>
        </p:txBody>
      </p:sp>
      <p:sp>
        <p:nvSpPr>
          <p:cNvPr id="3" name="Tekstvak 4">
            <a:extLst>
              <a:ext uri="{FF2B5EF4-FFF2-40B4-BE49-F238E27FC236}">
                <a16:creationId xmlns:a16="http://schemas.microsoft.com/office/drawing/2014/main" id="{6CCB8C1A-BA56-740B-D150-CE5DA040EAE3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└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4. HA and Testing (1/4)</a:t>
            </a:r>
          </a:p>
        </p:txBody>
      </p:sp>
      <p:pic>
        <p:nvPicPr>
          <p:cNvPr id="15" name="Picture 14" descr="A diagram of a service&#10;&#10;Description automatically generated">
            <a:extLst>
              <a:ext uri="{FF2B5EF4-FFF2-40B4-BE49-F238E27FC236}">
                <a16:creationId xmlns:a16="http://schemas.microsoft.com/office/drawing/2014/main" id="{FCCF913E-9940-F25F-71CE-42EF8436125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685" y="1736569"/>
            <a:ext cx="8630216" cy="2866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D0BB13-DEEC-D7CF-F7C5-D4DCEEAFA08D}"/>
              </a:ext>
            </a:extLst>
          </p:cNvPr>
          <p:cNvSpPr/>
          <p:nvPr/>
        </p:nvSpPr>
        <p:spPr>
          <a:xfrm rot="20365960">
            <a:off x="1606268" y="2072878"/>
            <a:ext cx="601459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More later!</a:t>
            </a:r>
          </a:p>
        </p:txBody>
      </p:sp>
    </p:spTree>
    <p:extLst>
      <p:ext uri="{BB962C8B-B14F-4D97-AF65-F5344CB8AC3E}">
        <p14:creationId xmlns:p14="http://schemas.microsoft.com/office/powerpoint/2010/main" val="4289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1FD00-2FD9-03CF-6FAE-D502702B0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0B4FB9A8-36A8-D577-B350-865C9CFA61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591FF141-7CBB-0E1C-4732-EE7B063BA762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0834DC0-A93B-9125-DA10-BE7D1611283F}"/>
              </a:ext>
            </a:extLst>
          </p:cNvPr>
          <p:cNvSpPr txBox="1"/>
          <p:nvPr/>
        </p:nvSpPr>
        <p:spPr>
          <a:xfrm>
            <a:off x="384810" y="1815137"/>
            <a:ext cx="8374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Test-per class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methodology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introduces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coupling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between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tests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production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code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makes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hard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refactor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your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code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resists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change, making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rigid</a:t>
            </a:r>
            <a:endParaRPr kumimoji="0" lang="nl-NL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Refactoring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shoots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holes in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your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safety</a:t>
            </a: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net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F3A1D94-752D-2831-4ACC-C674B4387CBB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Auke Haanstra</a:t>
            </a:r>
            <a:r>
              <a:rPr kumimoji="0" lang="nl-NL" sz="1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∙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From Monolith to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Unlocking the Power of Hexagonal Architecture in Java</a:t>
            </a:r>
            <a:endParaRPr kumimoji="0" lang="nl-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DB7C0FA-434C-C263-A05C-8A2024577D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7ECB5409-D8BF-02C5-FEB7-F253561266FD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Problem</a:t>
            </a:r>
            <a:endParaRPr kumimoji="0" lang="nl-NL" sz="4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kstvak 4">
            <a:extLst>
              <a:ext uri="{FF2B5EF4-FFF2-40B4-BE49-F238E27FC236}">
                <a16:creationId xmlns:a16="http://schemas.microsoft.com/office/drawing/2014/main" id="{C22153F6-DACE-4CFF-5A11-3E8481404906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└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4. HA and Testing (2/4)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69BBC0-79DF-61B0-38EA-F4D7E9DD7713}"/>
              </a:ext>
            </a:extLst>
          </p:cNvPr>
          <p:cNvSpPr/>
          <p:nvPr/>
        </p:nvSpPr>
        <p:spPr>
          <a:xfrm rot="20365960">
            <a:off x="1606268" y="2072878"/>
            <a:ext cx="601459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More later!</a:t>
            </a:r>
          </a:p>
        </p:txBody>
      </p:sp>
    </p:spTree>
    <p:extLst>
      <p:ext uri="{BB962C8B-B14F-4D97-AF65-F5344CB8AC3E}">
        <p14:creationId xmlns:p14="http://schemas.microsoft.com/office/powerpoint/2010/main" val="158944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84B9E-E8CA-942C-3772-B198A3C56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9F73BE41-607B-7897-BF1A-5CB7E6015C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1122FE92-7E9B-BBFA-3004-F136CDF7498A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AF0C081-D209-7844-A40B-B959F2867A2E}"/>
              </a:ext>
            </a:extLst>
          </p:cNvPr>
          <p:cNvSpPr txBox="1"/>
          <p:nvPr/>
        </p:nvSpPr>
        <p:spPr>
          <a:xfrm>
            <a:off x="384810" y="1815137"/>
            <a:ext cx="837438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methodologies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 err="1"/>
              <a:t>Mockist</a:t>
            </a:r>
            <a:r>
              <a:rPr lang="nl-NL" dirty="0"/>
              <a:t> TDD                                </a:t>
            </a:r>
            <a:r>
              <a:rPr lang="nl-NL" i="1" dirty="0"/>
              <a:t>(“</a:t>
            </a:r>
            <a:r>
              <a:rPr lang="nl-NL" i="1" dirty="0" err="1"/>
              <a:t>Outside</a:t>
            </a:r>
            <a:r>
              <a:rPr lang="nl-NL" i="1" dirty="0"/>
              <a:t>-in”, “top-down”, “London school”)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NL" sz="1600" dirty="0"/>
              <a:t>Start at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outside</a:t>
            </a:r>
            <a:r>
              <a:rPr lang="nl-NL" sz="1600" dirty="0"/>
              <a:t> of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application</a:t>
            </a:r>
            <a:endParaRPr lang="nl-NL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NL" sz="1600" dirty="0"/>
              <a:t>Pre-</a:t>
            </a:r>
            <a:r>
              <a:rPr lang="nl-NL" sz="1600" dirty="0" err="1"/>
              <a:t>knowledge</a:t>
            </a:r>
            <a:r>
              <a:rPr lang="nl-NL" sz="1600" dirty="0"/>
              <a:t> </a:t>
            </a:r>
            <a:r>
              <a:rPr lang="nl-NL" sz="1600" dirty="0" err="1"/>
              <a:t>required</a:t>
            </a:r>
            <a:r>
              <a:rPr lang="nl-NL" sz="1600" dirty="0"/>
              <a:t> </a:t>
            </a:r>
            <a:r>
              <a:rPr lang="nl-NL" sz="1600" dirty="0" err="1"/>
              <a:t>for</a:t>
            </a:r>
            <a:r>
              <a:rPr lang="nl-NL" sz="1600" dirty="0"/>
              <a:t> a </a:t>
            </a:r>
            <a:r>
              <a:rPr lang="nl-NL" sz="1600" dirty="0" err="1"/>
              <a:t>good</a:t>
            </a:r>
            <a:r>
              <a:rPr lang="nl-NL" sz="1600" dirty="0"/>
              <a:t> design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nl-NL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 err="1"/>
              <a:t>Classicist</a:t>
            </a:r>
            <a:r>
              <a:rPr lang="nl-NL" dirty="0"/>
              <a:t> TDD                               (“Inside-out”, “bottom-up”, “Chicago school”)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NL" sz="1600" dirty="0"/>
              <a:t>Start at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inside</a:t>
            </a:r>
            <a:r>
              <a:rPr lang="nl-NL" sz="1600" dirty="0"/>
              <a:t> of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application</a:t>
            </a:r>
            <a:r>
              <a:rPr lang="nl-NL" sz="1600" dirty="0"/>
              <a:t>: </a:t>
            </a:r>
            <a:r>
              <a:rPr lang="nl-NL" sz="1600" dirty="0" err="1"/>
              <a:t>its</a:t>
            </a:r>
            <a:r>
              <a:rPr lang="nl-NL" sz="1600" dirty="0"/>
              <a:t> </a:t>
            </a:r>
            <a:r>
              <a:rPr lang="nl-NL" sz="1600" dirty="0" err="1"/>
              <a:t>usecases</a:t>
            </a:r>
            <a:r>
              <a:rPr lang="nl-NL" sz="1600" dirty="0"/>
              <a:t> </a:t>
            </a:r>
            <a:r>
              <a:rPr lang="nl-NL" sz="1600" dirty="0" err="1"/>
              <a:t>and</a:t>
            </a:r>
            <a:r>
              <a:rPr lang="nl-NL" sz="1600" dirty="0"/>
              <a:t> domain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NL" sz="1600" dirty="0"/>
              <a:t>Design </a:t>
            </a:r>
            <a:r>
              <a:rPr lang="nl-NL" sz="1600" dirty="0" err="1"/>
              <a:t>evolves</a:t>
            </a:r>
            <a:r>
              <a:rPr lang="nl-NL" sz="1600" dirty="0"/>
              <a:t> </a:t>
            </a:r>
            <a:r>
              <a:rPr lang="nl-NL" sz="1600" dirty="0" err="1"/>
              <a:t>through</a:t>
            </a:r>
            <a:r>
              <a:rPr lang="nl-NL" sz="1600" dirty="0"/>
              <a:t> </a:t>
            </a:r>
            <a:r>
              <a:rPr lang="nl-NL" sz="1600" dirty="0" err="1"/>
              <a:t>refactoring</a:t>
            </a:r>
            <a:endParaRPr lang="nl-NL" sz="160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3837796-E86C-7D58-9062-AD6156B15448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Auke Haanstra</a:t>
            </a:r>
            <a:r>
              <a:rPr lang="nl-NL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∙ 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From Monolith to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: Unlocking the Power of Hexagonal Architecture in Java</a:t>
            </a:r>
            <a:endParaRPr lang="nl-NL" sz="1400" b="1" dirty="0">
              <a:solidFill>
                <a:schemeClr val="bg1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05AD1C0-68D9-1D10-0A7E-D9C1DA03D3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66E53153-D22A-8D39-4839-36FE1B61046F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Two</a:t>
            </a:r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types of TDD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4BFE4B-6D0A-7B80-0EA3-420F234AF8BA}"/>
              </a:ext>
            </a:extLst>
          </p:cNvPr>
          <p:cNvSpPr/>
          <p:nvPr/>
        </p:nvSpPr>
        <p:spPr>
          <a:xfrm rot="20875565">
            <a:off x="5097895" y="2736994"/>
            <a:ext cx="154349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Discussed</a:t>
            </a:r>
          </a:p>
          <a:p>
            <a:pPr algn="ctr"/>
            <a:r>
              <a:rPr lang="en-US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moment ago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D59F64-691A-1900-42D2-6E0184A1238B}"/>
              </a:ext>
            </a:extLst>
          </p:cNvPr>
          <p:cNvGrpSpPr/>
          <p:nvPr/>
        </p:nvGrpSpPr>
        <p:grpSpPr>
          <a:xfrm>
            <a:off x="4564640" y="4009706"/>
            <a:ext cx="2300083" cy="785903"/>
            <a:chOff x="4564640" y="4009706"/>
            <a:chExt cx="2300083" cy="78590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8298ED-41DD-4128-5D91-3DF59B671035}"/>
                </a:ext>
              </a:extLst>
            </p:cNvPr>
            <p:cNvSpPr/>
            <p:nvPr/>
          </p:nvSpPr>
          <p:spPr>
            <a:xfrm rot="20875565">
              <a:off x="4564640" y="4070169"/>
              <a:ext cx="151233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Code example</a:t>
              </a:r>
            </a:p>
            <a:p>
              <a:pPr algn="ctr"/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unicorn-app</a:t>
              </a:r>
              <a:endParaRPr lang="en-US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9" name="Afbeelding 16">
              <a:extLst>
                <a:ext uri="{FF2B5EF4-FFF2-40B4-BE49-F238E27FC236}">
                  <a16:creationId xmlns:a16="http://schemas.microsoft.com/office/drawing/2014/main" id="{6697853F-8101-A682-3763-1AD7042F0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8820" y="4009706"/>
              <a:ext cx="785903" cy="785903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7D25AB8-5C8A-36BC-46A4-81D6070FFEE1}"/>
              </a:ext>
            </a:extLst>
          </p:cNvPr>
          <p:cNvSpPr/>
          <p:nvPr/>
        </p:nvSpPr>
        <p:spPr>
          <a:xfrm rot="20365960">
            <a:off x="1606268" y="2072878"/>
            <a:ext cx="601459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More later!</a:t>
            </a:r>
          </a:p>
        </p:txBody>
      </p:sp>
    </p:spTree>
    <p:extLst>
      <p:ext uri="{BB962C8B-B14F-4D97-AF65-F5344CB8AC3E}">
        <p14:creationId xmlns:p14="http://schemas.microsoft.com/office/powerpoint/2010/main" val="157081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7E36E-C879-F737-E0C0-5B25605F1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1668C2-3414-DBE3-0BC8-3AEAD24F6D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B3BCCC0F-15C2-01C8-C7C9-8A6FF044F952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5C59A86-5E4B-1C6B-42B0-E209FBE58371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Auke Haanstra</a:t>
            </a:r>
            <a:r>
              <a:rPr kumimoji="0" lang="nl-NL" sz="1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∙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From Monolith to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Unlocking the Power of Hexagonal Architecture in Java</a:t>
            </a:r>
            <a:endParaRPr kumimoji="0" lang="nl-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C40E47E-06F1-31F2-D602-D0D35E508F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CFD9D776-4F27-C73F-9FDC-3B8A14999AD3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Testing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the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API </a:t>
            </a:r>
          </a:p>
        </p:txBody>
      </p:sp>
      <p:pic>
        <p:nvPicPr>
          <p:cNvPr id="4" name="Picture 3" descr="A diagram of a software application&#10;&#10;Description automatically generated with medium confidence">
            <a:extLst>
              <a:ext uri="{FF2B5EF4-FFF2-40B4-BE49-F238E27FC236}">
                <a16:creationId xmlns:a16="http://schemas.microsoft.com/office/drawing/2014/main" id="{C3E5B92C-824B-4FC8-C7B8-E8CC8EF76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599" y="1617664"/>
            <a:ext cx="4812731" cy="3262868"/>
          </a:xfrm>
          <a:prstGeom prst="rect">
            <a:avLst/>
          </a:prstGeom>
        </p:spPr>
      </p:pic>
      <p:sp>
        <p:nvSpPr>
          <p:cNvPr id="6" name="Tekstvak 4">
            <a:extLst>
              <a:ext uri="{FF2B5EF4-FFF2-40B4-BE49-F238E27FC236}">
                <a16:creationId xmlns:a16="http://schemas.microsoft.com/office/drawing/2014/main" id="{0F52B482-7FFD-8F1E-6193-00F21AC3E508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└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4. HA and Testing (3/4)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D50689-D3EB-6BDB-C760-FA04F653B49F}"/>
              </a:ext>
            </a:extLst>
          </p:cNvPr>
          <p:cNvSpPr/>
          <p:nvPr/>
        </p:nvSpPr>
        <p:spPr>
          <a:xfrm>
            <a:off x="7063330" y="1617664"/>
            <a:ext cx="179949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APIs should be the most stable parts of your application!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AF6E1A-BDB6-030F-CA31-0B273705C1A1}"/>
              </a:ext>
            </a:extLst>
          </p:cNvPr>
          <p:cNvSpPr/>
          <p:nvPr/>
        </p:nvSpPr>
        <p:spPr>
          <a:xfrm>
            <a:off x="2206493" y="2571750"/>
            <a:ext cx="155786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Black box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3AE11A-BF61-5B1B-C44D-9BD56963C511}"/>
              </a:ext>
            </a:extLst>
          </p:cNvPr>
          <p:cNvSpPr/>
          <p:nvPr/>
        </p:nvSpPr>
        <p:spPr>
          <a:xfrm rot="20365960">
            <a:off x="1606268" y="2072878"/>
            <a:ext cx="601459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More later!</a:t>
            </a:r>
          </a:p>
        </p:txBody>
      </p:sp>
    </p:spTree>
    <p:extLst>
      <p:ext uri="{BB962C8B-B14F-4D97-AF65-F5344CB8AC3E}">
        <p14:creationId xmlns:p14="http://schemas.microsoft.com/office/powerpoint/2010/main" val="185092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A135B-572A-7B73-D440-C2912737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25226D79-9283-9D20-D899-3A27C4723B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47C13E84-1CCE-5CAC-B151-2ACBD67D7BFD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48F3A63-DE9A-8CF7-DBBF-8058BD4376E2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Auke Haanstra</a:t>
            </a:r>
            <a:r>
              <a:rPr kumimoji="0" lang="nl-NL" sz="1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∙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From Monolith to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Unlocking the Power of Hexagonal Architecture in Java</a:t>
            </a:r>
            <a:endParaRPr kumimoji="0" lang="nl-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E6D88CF-A06A-EDB0-6CA2-EE3C97AA23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E1E17F81-8DF4-2396-5AF2-AED68FC8DD52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Testing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Hexagonal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Architecture</a:t>
            </a:r>
          </a:p>
        </p:txBody>
      </p:sp>
      <p:pic>
        <p:nvPicPr>
          <p:cNvPr id="6" name="Picture 5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6BF27971-0DF5-B61C-0AC9-E6CF66CE1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738" y="1606596"/>
            <a:ext cx="4787655" cy="3245867"/>
          </a:xfrm>
          <a:prstGeom prst="rect">
            <a:avLst/>
          </a:prstGeom>
        </p:spPr>
      </p:pic>
      <p:sp>
        <p:nvSpPr>
          <p:cNvPr id="8" name="Tekstvak 4">
            <a:extLst>
              <a:ext uri="{FF2B5EF4-FFF2-40B4-BE49-F238E27FC236}">
                <a16:creationId xmlns:a16="http://schemas.microsoft.com/office/drawing/2014/main" id="{9EE2E7D1-CA47-F7CD-03F8-894F8BE57FFF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└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4. HA and Testing (4/4)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E3F9C-B8E3-4020-9D72-F7CD764396C5}"/>
              </a:ext>
            </a:extLst>
          </p:cNvPr>
          <p:cNvSpPr/>
          <p:nvPr/>
        </p:nvSpPr>
        <p:spPr>
          <a:xfrm rot="20365960">
            <a:off x="1606268" y="2072878"/>
            <a:ext cx="601459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More later!</a:t>
            </a:r>
          </a:p>
        </p:txBody>
      </p:sp>
    </p:spTree>
    <p:extLst>
      <p:ext uri="{BB962C8B-B14F-4D97-AF65-F5344CB8AC3E}">
        <p14:creationId xmlns:p14="http://schemas.microsoft.com/office/powerpoint/2010/main" val="402961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7ED2B-5542-58CD-5DC3-DC61F34D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4ECFFD9B-5718-7E27-E6AD-B83FD91B4D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DA7AC037-A5E8-092B-2F33-FF08115EC343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60491C10-518D-FF26-26D7-834592C4CE06}"/>
              </a:ext>
            </a:extLst>
          </p:cNvPr>
          <p:cNvSpPr txBox="1"/>
          <p:nvPr/>
        </p:nvSpPr>
        <p:spPr>
          <a:xfrm>
            <a:off x="384810" y="1815137"/>
            <a:ext cx="83743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very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simple</a:t>
            </a:r>
            <a:r>
              <a:rPr lang="nl-NL" sz="2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400" b="1" dirty="0">
                <a:solidFill>
                  <a:prstClr val="black"/>
                </a:solidFill>
                <a:latin typeface="Calibri"/>
              </a:rPr>
              <a:t>“ports-</a:t>
            </a:r>
            <a:r>
              <a:rPr lang="nl-NL" sz="2400" b="1" dirty="0" err="1">
                <a:solidFill>
                  <a:prstClr val="black"/>
                </a:solidFill>
                <a:latin typeface="Calibri"/>
              </a:rPr>
              <a:t>and</a:t>
            </a:r>
            <a:r>
              <a:rPr lang="nl-NL" sz="2400" b="1" dirty="0">
                <a:solidFill>
                  <a:prstClr val="black"/>
                </a:solidFill>
                <a:latin typeface="Calibri"/>
              </a:rPr>
              <a:t>-adapters” </a:t>
            </a:r>
            <a:r>
              <a:rPr lang="nl-NL" sz="2400" dirty="0" err="1">
                <a:solidFill>
                  <a:prstClr val="black"/>
                </a:solidFill>
                <a:latin typeface="Calibri"/>
              </a:rPr>
              <a:t>pattern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By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separating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domain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from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infrastructure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we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TDD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Refactoring</a:t>
            </a:r>
            <a:endParaRPr kumimoji="0" lang="nl-NL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Object-</a:t>
            </a: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Oriented</a:t>
            </a: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Design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our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domain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entities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Domain </a:t>
            </a: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Driven</a:t>
            </a: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Development (DDD)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Modularize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our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along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architectural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boundaries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Hexagonal</a:t>
            </a: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</a:t>
            </a: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therefore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enabler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good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software development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practices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26A584C-FB06-99B5-FCF5-9450993EA2D3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Auke Haanstra</a:t>
            </a:r>
            <a:r>
              <a:rPr kumimoji="0" lang="nl-NL" sz="1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∙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From Monolith to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Unlocking the Power of Hexagonal Architecture in Java</a:t>
            </a:r>
            <a:endParaRPr kumimoji="0" lang="nl-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E83930F-5960-2F55-A031-01E06290CF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1196CC03-B9F0-4172-C695-723542703A4B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Hexagonal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architecture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is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an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enabler</a:t>
            </a:r>
            <a:endParaRPr kumimoji="0" lang="nl-NL" sz="4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kstvak 4">
            <a:extLst>
              <a:ext uri="{FF2B5EF4-FFF2-40B4-BE49-F238E27FC236}">
                <a16:creationId xmlns:a16="http://schemas.microsoft.com/office/drawing/2014/main" id="{4710EC98-5DCD-C462-D6A5-8218489BA97E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└</a:t>
            </a:r>
            <a:r>
              <a:rPr lang="en-US" sz="1400" b="1" dirty="0"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5. HA as an enabler (1/2)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61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AFD2E-C4CE-A466-1B2D-EFBB29A01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C8FB838B-B27A-F242-4F92-F75E0EB5D7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49B2FEB3-3247-0C01-3D2D-D4A362CB7881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5EE84C1-FD28-2E5C-B203-C7B709F5276A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Auke Haanstra</a:t>
            </a:r>
            <a:r>
              <a:rPr kumimoji="0" lang="nl-NL" sz="1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∙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From Monolith to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Unlocking the Power of Hexagonal Architecture in Java</a:t>
            </a:r>
            <a:endParaRPr kumimoji="0" lang="nl-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A0F478A-5254-8957-F3B6-18E866F2E6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ABC970C6-844C-F2B6-F422-EC6757F3E7BF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According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to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Amazon Web Services…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B3794-218D-740C-5B3E-69DB09097F2F}"/>
              </a:ext>
            </a:extLst>
          </p:cNvPr>
          <p:cNvSpPr txBox="1">
            <a:spLocks/>
          </p:cNvSpPr>
          <p:nvPr/>
        </p:nvSpPr>
        <p:spPr>
          <a:xfrm>
            <a:off x="572508" y="1690803"/>
            <a:ext cx="7998983" cy="352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Hexagonal architecture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encourages the engineering team to solve the business problem first, whereas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classical layered architecture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shifts engineering focus away from the domain to solving technical problems first.”</a:t>
            </a:r>
            <a:r>
              <a:rPr kumimoji="0" lang="en-US" sz="1200" b="1" i="0" u="none" strike="noStrike" kern="1200" cap="none" spc="0" normalizeH="0" baseline="3000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200" b="1" i="0" u="none" strike="noStrike" kern="1200" cap="none" spc="0" normalizeH="0" baseline="3000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DDD [Domain-driven design]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helps manage business complexity and scale the engineering team as new features are developed.”</a:t>
            </a:r>
            <a:r>
              <a:rPr kumimoji="0" lang="en-US" sz="1200" b="1" i="0" u="none" strike="noStrike" kern="1200" cap="none" spc="0" normalizeH="0" baseline="3000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*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DDD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easier to implement when teams use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hexagonal architecture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[...] This [hexagonal architecture] aligns perfectly with DDD, where a domain is the core of the application that solves a business problem.”</a:t>
            </a:r>
            <a:r>
              <a:rPr kumimoji="0" lang="en-US" sz="1200" b="1" i="0" u="none" strike="noStrike" kern="1200" cap="none" spc="0" normalizeH="0" baseline="3000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“Furthermore, if software follows a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hexagonal architecture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it’s easier to adopt a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test-driven development approach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which reduces the feedback loop that developers need to test business requirements.”</a:t>
            </a:r>
            <a:r>
              <a:rPr kumimoji="0" lang="en-US" sz="1200" b="1" i="0" u="none" strike="noStrike" kern="1200" cap="none" spc="0" normalizeH="0" baseline="3000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*</a:t>
            </a:r>
          </a:p>
          <a:p>
            <a:pPr lvl="0" algn="l">
              <a:defRPr/>
            </a:pPr>
            <a:endParaRPr lang="en-US" sz="1400" b="1" dirty="0">
              <a:solidFill>
                <a:prstClr val="black"/>
              </a:solidFill>
            </a:endParaRPr>
          </a:p>
          <a:p>
            <a:pPr lvl="0" algn="l">
              <a:defRPr/>
            </a:pPr>
            <a:r>
              <a:rPr lang="en-US" sz="1400" b="1" dirty="0">
                <a:solidFill>
                  <a:prstClr val="black"/>
                </a:solidFill>
              </a:rPr>
              <a:t>“We recommend that you adopt hexagonal architecture for all your enterprise software projects regardless of their complexity.”</a:t>
            </a:r>
            <a:endParaRPr kumimoji="0" lang="en-US" sz="1400" b="1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1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					*</a:t>
            </a: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AWS Prescriptive Guidance: Building hexagonal architectures on AWS, 2022</a:t>
            </a:r>
            <a:endParaRPr kumimoji="0" lang="en-NL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NL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kstvak 4">
            <a:extLst>
              <a:ext uri="{FF2B5EF4-FFF2-40B4-BE49-F238E27FC236}">
                <a16:creationId xmlns:a16="http://schemas.microsoft.com/office/drawing/2014/main" id="{E0EE24D5-8760-4870-E5A1-C0153F644A88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└</a:t>
            </a:r>
            <a:r>
              <a:rPr lang="en-US" sz="1400" b="1" dirty="0"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5. HA as an enabler (2/2)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87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4BF38-BD2A-4C99-7BF9-681056526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AC94CD5A-8FAA-B2A4-7ADD-C6311992A3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3E0FB014-D85F-03A0-E5C5-A57F906464A4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3375E16-7955-F1EC-BF31-3F231F874A6D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Auke Haanstra</a:t>
            </a:r>
            <a:r>
              <a:rPr kumimoji="0" lang="nl-NL" sz="1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∙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From Monolith to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Unlocking the Power of Hexagonal Architecture in Java</a:t>
            </a:r>
            <a:endParaRPr kumimoji="0" lang="nl-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5B250ED-DD75-5298-5CF7-A5EF79ED7B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B1389AD9-593E-58DA-BC54-FDC5C681EEDC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Spring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nl-NL" sz="4000" b="0" i="0" u="none" strike="noStrike" kern="1200" cap="none" spc="0" normalizeH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a different approach</a:t>
            </a:r>
            <a:endParaRPr kumimoji="0" lang="nl-NL" sz="4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kstvak 4">
            <a:extLst>
              <a:ext uri="{FF2B5EF4-FFF2-40B4-BE49-F238E27FC236}">
                <a16:creationId xmlns:a16="http://schemas.microsoft.com/office/drawing/2014/main" id="{DB862A91-E8F7-D776-C63C-3D9584B416EC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└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6. Example with Spring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: Unicorn Demo App (1/5)</a:t>
            </a:r>
          </a:p>
        </p:txBody>
      </p:sp>
      <p:pic>
        <p:nvPicPr>
          <p:cNvPr id="9" name="Picture 8" descr="A group of people fighting over a large ball of dirt&#10;&#10;Description automatically generated">
            <a:extLst>
              <a:ext uri="{FF2B5EF4-FFF2-40B4-BE49-F238E27FC236}">
                <a16:creationId xmlns:a16="http://schemas.microsoft.com/office/drawing/2014/main" id="{9C14D4ED-8825-7DF6-8CDB-02D713028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773" y="2210900"/>
            <a:ext cx="4217347" cy="2409913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3F1CE068-1838-77D7-0864-F255B9FFF0D8}"/>
              </a:ext>
            </a:extLst>
          </p:cNvPr>
          <p:cNvSpPr txBox="1"/>
          <p:nvPr/>
        </p:nvSpPr>
        <p:spPr>
          <a:xfrm>
            <a:off x="384810" y="1815137"/>
            <a:ext cx="8374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Hexagonal</a:t>
            </a:r>
            <a:r>
              <a:rPr kumimoji="0" lang="nl-NL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NL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architecture</a:t>
            </a:r>
            <a:r>
              <a:rPr kumimoji="0" lang="nl-NL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NL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does </a:t>
            </a:r>
            <a:r>
              <a:rPr kumimoji="0" lang="nl-NL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not</a:t>
            </a:r>
            <a:r>
              <a:rPr kumimoji="0" lang="nl-NL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NL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tell</a:t>
            </a:r>
            <a:r>
              <a:rPr kumimoji="0" lang="nl-NL" sz="20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NL" sz="20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us</a:t>
            </a:r>
            <a:r>
              <a:rPr kumimoji="0" lang="nl-NL" sz="20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NL" sz="20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much</a:t>
            </a:r>
            <a:r>
              <a:rPr kumimoji="0" lang="nl-NL" sz="20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NL" sz="20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about</a:t>
            </a:r>
            <a:r>
              <a:rPr kumimoji="0" lang="nl-NL" sz="20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NL" sz="20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how</a:t>
            </a:r>
            <a:r>
              <a:rPr kumimoji="0" lang="nl-NL" sz="20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NL" sz="20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to</a:t>
            </a:r>
            <a:r>
              <a:rPr kumimoji="0" lang="nl-NL" sz="20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deal </a:t>
            </a:r>
            <a:r>
              <a:rPr kumimoji="0" lang="nl-NL" sz="20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with</a:t>
            </a:r>
            <a:r>
              <a:rPr kumimoji="0" lang="nl-NL" sz="20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NL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multiple </a:t>
            </a:r>
            <a:r>
              <a:rPr kumimoji="0" lang="nl-NL" sz="20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bounded</a:t>
            </a:r>
            <a:r>
              <a:rPr kumimoji="0" lang="nl-NL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NL" sz="20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contexts</a:t>
            </a:r>
            <a:endParaRPr kumimoji="0" lang="nl-NL" sz="20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2000" b="1" dirty="0">
                <a:solidFill>
                  <a:prstClr val="black"/>
                </a:solidFill>
                <a:latin typeface="Calibri"/>
              </a:rPr>
              <a:t>Spring </a:t>
            </a:r>
            <a:r>
              <a:rPr lang="nl-NL" sz="2000" b="1" dirty="0" err="1">
                <a:solidFill>
                  <a:prstClr val="black"/>
                </a:solidFill>
                <a:latin typeface="Calibri"/>
              </a:rPr>
              <a:t>modulith</a:t>
            </a:r>
            <a:r>
              <a:rPr lang="nl-NL" sz="2000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000" dirty="0">
                <a:solidFill>
                  <a:prstClr val="black"/>
                </a:solidFill>
                <a:latin typeface="Calibri"/>
              </a:rPr>
              <a:t>does!</a:t>
            </a:r>
          </a:p>
        </p:txBody>
      </p:sp>
    </p:spTree>
    <p:extLst>
      <p:ext uri="{BB962C8B-B14F-4D97-AF65-F5344CB8AC3E}">
        <p14:creationId xmlns:p14="http://schemas.microsoft.com/office/powerpoint/2010/main" val="280263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96A8B-B66B-59DB-E03D-41011DA34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4FE9F5A5-78D0-BA81-3573-E0341F04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A5A82351-5BF6-0A24-1A31-0FFC76137B8D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6108B312-F351-189F-CB57-833E41E89426}"/>
              </a:ext>
            </a:extLst>
          </p:cNvPr>
          <p:cNvSpPr txBox="1"/>
          <p:nvPr/>
        </p:nvSpPr>
        <p:spPr>
          <a:xfrm>
            <a:off x="384810" y="1815137"/>
            <a:ext cx="83743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Vertical</a:t>
            </a:r>
            <a:r>
              <a:rPr kumimoji="0" lang="nl-NL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NL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slicing</a:t>
            </a:r>
            <a:r>
              <a:rPr kumimoji="0" lang="nl-NL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of DDD </a:t>
            </a:r>
            <a:r>
              <a:rPr kumimoji="0" lang="nl-NL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Bounded</a:t>
            </a:r>
            <a:r>
              <a:rPr kumimoji="0" lang="nl-NL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NL" sz="20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Contexts</a:t>
            </a:r>
            <a:endParaRPr kumimoji="0" lang="nl-NL" sz="20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2000" baseline="0" dirty="0" err="1">
                <a:solidFill>
                  <a:prstClr val="black"/>
                </a:solidFill>
                <a:latin typeface="Calibri"/>
              </a:rPr>
              <a:t>Enforcing</a:t>
            </a:r>
            <a:r>
              <a:rPr lang="nl-NL" sz="2000" baseline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000" baseline="0" dirty="0" err="1">
                <a:solidFill>
                  <a:prstClr val="black"/>
                </a:solidFill>
                <a:latin typeface="Calibri"/>
              </a:rPr>
              <a:t>boundaries</a:t>
            </a:r>
            <a:r>
              <a:rPr lang="nl-NL" sz="2000" baseline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000" baseline="0" dirty="0" err="1">
                <a:solidFill>
                  <a:prstClr val="black"/>
                </a:solidFill>
                <a:latin typeface="Calibri"/>
              </a:rPr>
              <a:t>with</a:t>
            </a:r>
            <a:r>
              <a:rPr lang="nl-NL" sz="2000" baseline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000" baseline="0" dirty="0" err="1">
                <a:solidFill>
                  <a:prstClr val="black"/>
                </a:solidFill>
                <a:latin typeface="Calibri"/>
              </a:rPr>
              <a:t>predefined</a:t>
            </a:r>
            <a:r>
              <a:rPr lang="nl-NL" sz="2000" baseline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000" b="1" baseline="0" dirty="0" err="1">
                <a:solidFill>
                  <a:prstClr val="black"/>
                </a:solidFill>
                <a:latin typeface="Calibri"/>
              </a:rPr>
              <a:t>ArchUnit</a:t>
            </a:r>
            <a:r>
              <a:rPr lang="nl-NL" sz="2000" baseline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000" baseline="0" dirty="0" err="1">
                <a:solidFill>
                  <a:prstClr val="black"/>
                </a:solidFill>
                <a:latin typeface="Calibri"/>
              </a:rPr>
              <a:t>rules</a:t>
            </a:r>
            <a:r>
              <a:rPr lang="nl-NL" sz="2000" baseline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000" baseline="0" dirty="0" err="1">
                <a:solidFill>
                  <a:prstClr val="black"/>
                </a:solidFill>
                <a:latin typeface="Calibri"/>
              </a:rPr>
              <a:t>under-the-hood</a:t>
            </a:r>
            <a:endParaRPr lang="nl-NL" sz="2000" baseline="0" dirty="0">
              <a:solidFill>
                <a:prstClr val="black"/>
              </a:solidFill>
              <a:latin typeface="Calibri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l-NL" sz="2000" b="1" dirty="0" err="1">
                <a:solidFill>
                  <a:prstClr val="black"/>
                </a:solidFill>
                <a:latin typeface="Calibri"/>
              </a:rPr>
              <a:t>Highly</a:t>
            </a:r>
            <a:r>
              <a:rPr lang="nl-NL" sz="2000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000" b="1" dirty="0" err="1">
                <a:solidFill>
                  <a:prstClr val="black"/>
                </a:solidFill>
                <a:latin typeface="Calibri"/>
              </a:rPr>
              <a:t>configurable</a:t>
            </a:r>
            <a:r>
              <a:rPr lang="nl-NL" sz="20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nl-NL" sz="2000" dirty="0" err="1">
                <a:solidFill>
                  <a:prstClr val="black"/>
                </a:solidFill>
                <a:latin typeface="Calibri"/>
              </a:rPr>
              <a:t>so</a:t>
            </a:r>
            <a:r>
              <a:rPr lang="nl-NL" sz="2000" dirty="0">
                <a:solidFill>
                  <a:prstClr val="black"/>
                </a:solidFill>
                <a:latin typeface="Calibri"/>
              </a:rPr>
              <a:t> perfect </a:t>
            </a:r>
            <a:r>
              <a:rPr lang="nl-NL" sz="2000" dirty="0" err="1">
                <a:solidFill>
                  <a:prstClr val="black"/>
                </a:solidFill>
                <a:latin typeface="Calibri"/>
              </a:rPr>
              <a:t>for</a:t>
            </a:r>
            <a:r>
              <a:rPr lang="nl-NL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000" dirty="0" err="1">
                <a:solidFill>
                  <a:prstClr val="black"/>
                </a:solidFill>
                <a:latin typeface="Calibri"/>
              </a:rPr>
              <a:t>gradual</a:t>
            </a:r>
            <a:r>
              <a:rPr lang="nl-NL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000" dirty="0" err="1">
                <a:solidFill>
                  <a:prstClr val="black"/>
                </a:solidFill>
                <a:latin typeface="Calibri"/>
              </a:rPr>
              <a:t>migration</a:t>
            </a:r>
            <a:r>
              <a:rPr lang="nl-NL" sz="2000" dirty="0">
                <a:solidFill>
                  <a:prstClr val="black"/>
                </a:solidFill>
                <a:latin typeface="Calibri"/>
              </a:rPr>
              <a:t> (OPEN </a:t>
            </a:r>
            <a:r>
              <a:rPr lang="nl-NL" sz="2000" dirty="0" err="1">
                <a:solidFill>
                  <a:prstClr val="black"/>
                </a:solidFill>
                <a:latin typeface="Calibri"/>
              </a:rPr>
              <a:t>and</a:t>
            </a:r>
            <a:r>
              <a:rPr lang="nl-NL" sz="2000" dirty="0">
                <a:solidFill>
                  <a:prstClr val="black"/>
                </a:solidFill>
                <a:latin typeface="Calibri"/>
              </a:rPr>
              <a:t> CLOSED </a:t>
            </a:r>
            <a:r>
              <a:rPr lang="nl-NL" sz="2000" dirty="0" err="1">
                <a:solidFill>
                  <a:prstClr val="black"/>
                </a:solidFill>
                <a:latin typeface="Calibri"/>
              </a:rPr>
              <a:t>ApplicationModules</a:t>
            </a:r>
            <a:r>
              <a:rPr lang="nl-NL" sz="2000" dirty="0">
                <a:solidFill>
                  <a:prstClr val="black"/>
                </a:solidFill>
              </a:rPr>
              <a:t>, @NamedInterface)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l-NL" sz="2000" dirty="0" err="1">
                <a:solidFill>
                  <a:prstClr val="black"/>
                </a:solidFill>
                <a:latin typeface="Calibri"/>
              </a:rPr>
              <a:t>Facilitates</a:t>
            </a:r>
            <a:r>
              <a:rPr lang="nl-NL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000" dirty="0" err="1">
                <a:solidFill>
                  <a:prstClr val="black"/>
                </a:solidFill>
                <a:latin typeface="Calibri"/>
              </a:rPr>
              <a:t>an</a:t>
            </a:r>
            <a:r>
              <a:rPr lang="nl-NL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000" b="1" dirty="0">
                <a:solidFill>
                  <a:prstClr val="black"/>
                </a:solidFill>
                <a:latin typeface="Calibri"/>
              </a:rPr>
              <a:t>event-</a:t>
            </a:r>
            <a:r>
              <a:rPr lang="nl-NL" sz="2000" b="1" dirty="0" err="1">
                <a:solidFill>
                  <a:prstClr val="black"/>
                </a:solidFill>
                <a:latin typeface="Calibri"/>
              </a:rPr>
              <a:t>driven</a:t>
            </a:r>
            <a:r>
              <a:rPr lang="nl-NL" sz="2000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000" b="1" dirty="0" err="1">
                <a:solidFill>
                  <a:prstClr val="black"/>
                </a:solidFill>
                <a:latin typeface="Calibri"/>
              </a:rPr>
              <a:t>architecture</a:t>
            </a:r>
            <a:endParaRPr lang="nl-NL" sz="2000" b="1" dirty="0">
              <a:solidFill>
                <a:prstClr val="black"/>
              </a:solidFill>
              <a:latin typeface="Calibri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l-NL" sz="2000" dirty="0" err="1">
                <a:solidFill>
                  <a:prstClr val="black"/>
                </a:solidFill>
                <a:latin typeface="Calibri"/>
              </a:rPr>
              <a:t>Facilitates</a:t>
            </a:r>
            <a:r>
              <a:rPr lang="nl-NL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000" b="1" dirty="0" err="1">
                <a:solidFill>
                  <a:prstClr val="black"/>
                </a:solidFill>
                <a:latin typeface="Calibri"/>
              </a:rPr>
              <a:t>migration</a:t>
            </a:r>
            <a:r>
              <a:rPr lang="nl-NL" sz="2000" dirty="0">
                <a:solidFill>
                  <a:prstClr val="black"/>
                </a:solidFill>
                <a:latin typeface="Calibri"/>
              </a:rPr>
              <a:t> of </a:t>
            </a:r>
            <a:r>
              <a:rPr lang="nl-NL" sz="2000" dirty="0" err="1">
                <a:solidFill>
                  <a:prstClr val="black"/>
                </a:solidFill>
                <a:latin typeface="Calibri"/>
              </a:rPr>
              <a:t>this</a:t>
            </a:r>
            <a:r>
              <a:rPr lang="nl-NL" sz="2000" dirty="0">
                <a:solidFill>
                  <a:prstClr val="black"/>
                </a:solidFill>
                <a:latin typeface="Calibri"/>
              </a:rPr>
              <a:t> event-</a:t>
            </a:r>
            <a:r>
              <a:rPr lang="nl-NL" sz="2000" dirty="0" err="1">
                <a:solidFill>
                  <a:prstClr val="black"/>
                </a:solidFill>
                <a:latin typeface="Calibri"/>
              </a:rPr>
              <a:t>driven</a:t>
            </a:r>
            <a:r>
              <a:rPr lang="nl-NL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000" dirty="0" err="1">
                <a:solidFill>
                  <a:prstClr val="black"/>
                </a:solidFill>
                <a:latin typeface="Calibri"/>
              </a:rPr>
              <a:t>architecture</a:t>
            </a:r>
            <a:r>
              <a:rPr lang="nl-NL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000" dirty="0" err="1">
                <a:solidFill>
                  <a:prstClr val="black"/>
                </a:solidFill>
                <a:latin typeface="Calibri"/>
              </a:rPr>
              <a:t>to</a:t>
            </a:r>
            <a:r>
              <a:rPr lang="nl-NL" sz="2000" dirty="0">
                <a:solidFill>
                  <a:prstClr val="black"/>
                </a:solidFill>
                <a:latin typeface="Calibri"/>
              </a:rPr>
              <a:t> microservices</a:t>
            </a:r>
            <a:r>
              <a:rPr lang="nl-NL" sz="2000" dirty="0">
                <a:solidFill>
                  <a:prstClr val="black"/>
                </a:solidFill>
              </a:rPr>
              <a:t> (via @Externalized)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l-NL" sz="2000" dirty="0" err="1">
                <a:solidFill>
                  <a:prstClr val="black"/>
                </a:solidFill>
                <a:latin typeface="Calibri"/>
              </a:rPr>
              <a:t>Allows</a:t>
            </a:r>
            <a:r>
              <a:rPr lang="nl-NL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000" dirty="0" err="1">
                <a:solidFill>
                  <a:prstClr val="black"/>
                </a:solidFill>
                <a:latin typeface="Calibri"/>
              </a:rPr>
              <a:t>for</a:t>
            </a:r>
            <a:r>
              <a:rPr lang="nl-NL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000" b="1" dirty="0" err="1">
                <a:solidFill>
                  <a:prstClr val="black"/>
                </a:solidFill>
                <a:latin typeface="Calibri"/>
              </a:rPr>
              <a:t>any</a:t>
            </a:r>
            <a:r>
              <a:rPr lang="nl-NL" sz="2000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000" b="1" dirty="0" err="1">
                <a:solidFill>
                  <a:prstClr val="black"/>
                </a:solidFill>
                <a:latin typeface="Calibri"/>
              </a:rPr>
              <a:t>technical</a:t>
            </a:r>
            <a:r>
              <a:rPr lang="nl-NL" sz="2000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000" b="1" dirty="0" err="1">
                <a:solidFill>
                  <a:prstClr val="black"/>
                </a:solidFill>
                <a:latin typeface="Calibri"/>
              </a:rPr>
              <a:t>architecture</a:t>
            </a:r>
            <a:r>
              <a:rPr lang="nl-NL" sz="2000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000" dirty="0">
                <a:solidFill>
                  <a:prstClr val="black"/>
                </a:solidFill>
                <a:latin typeface="Calibri"/>
              </a:rPr>
              <a:t>(</a:t>
            </a:r>
            <a:r>
              <a:rPr lang="nl-NL" sz="2000" dirty="0" err="1">
                <a:solidFill>
                  <a:prstClr val="black"/>
                </a:solidFill>
                <a:latin typeface="Calibri"/>
              </a:rPr>
              <a:t>layered</a:t>
            </a:r>
            <a:r>
              <a:rPr lang="nl-NL" sz="2000" dirty="0">
                <a:solidFill>
                  <a:prstClr val="black"/>
                </a:solidFill>
                <a:latin typeface="Calibri"/>
              </a:rPr>
              <a:t>, HA, </a:t>
            </a:r>
            <a:r>
              <a:rPr lang="nl-NL" sz="2000" dirty="0" err="1">
                <a:solidFill>
                  <a:prstClr val="black"/>
                </a:solidFill>
                <a:latin typeface="Calibri"/>
              </a:rPr>
              <a:t>Onion</a:t>
            </a:r>
            <a:r>
              <a:rPr lang="nl-NL" sz="2000" dirty="0">
                <a:solidFill>
                  <a:prstClr val="black"/>
                </a:solidFill>
                <a:latin typeface="Calibri"/>
              </a:rPr>
              <a:t>, CQRS, Java modules)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BEB1CCB-CEF0-8BFA-AE59-E3213B10BA84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Auke Haanstra</a:t>
            </a:r>
            <a:r>
              <a:rPr kumimoji="0" lang="nl-NL" sz="1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∙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From Monolith to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Unlocking the Power of Hexagonal Architecture in Java</a:t>
            </a:r>
            <a:endParaRPr kumimoji="0" lang="nl-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68AA1E4-80BE-A2C6-04C3-76E23520A8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4FF95BE4-D7DA-7E4C-C7C4-DB9A378D21B4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Spring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to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the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rescue</a:t>
            </a:r>
            <a:endParaRPr kumimoji="0" lang="nl-NL" sz="4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FFB4C4-AE5C-B016-F409-0A0903F35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308" y="973858"/>
            <a:ext cx="2054935" cy="1140472"/>
          </a:xfrm>
          <a:prstGeom prst="rect">
            <a:avLst/>
          </a:prstGeom>
        </p:spPr>
      </p:pic>
      <p:sp>
        <p:nvSpPr>
          <p:cNvPr id="12" name="Tekstvak 4">
            <a:extLst>
              <a:ext uri="{FF2B5EF4-FFF2-40B4-BE49-F238E27FC236}">
                <a16:creationId xmlns:a16="http://schemas.microsoft.com/office/drawing/2014/main" id="{45B959D6-AE0E-8E16-15DD-A7F7E7A0B48A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└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6. Example with Spring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: Unicorn Demo App (2/5)</a:t>
            </a:r>
          </a:p>
        </p:txBody>
      </p:sp>
    </p:spTree>
    <p:extLst>
      <p:ext uri="{BB962C8B-B14F-4D97-AF65-F5344CB8AC3E}">
        <p14:creationId xmlns:p14="http://schemas.microsoft.com/office/powerpoint/2010/main" val="360449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8E41D-0870-FF63-9DEB-1F3EC18A1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C988C894-819C-6069-A9AB-0F5414AEA6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8F015315-B752-790D-54A2-5474BC0D1780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9357F5A-89B9-3856-B320-79514B561805}"/>
              </a:ext>
            </a:extLst>
          </p:cNvPr>
          <p:cNvSpPr txBox="1"/>
          <p:nvPr/>
        </p:nvSpPr>
        <p:spPr>
          <a:xfrm>
            <a:off x="384810" y="1815137"/>
            <a:ext cx="83743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sz="2400" dirty="0"/>
              <a:t>The </a:t>
            </a:r>
            <a:r>
              <a:rPr lang="nl-NL" sz="2400" dirty="0" err="1"/>
              <a:t>Monolith</a:t>
            </a:r>
            <a:r>
              <a:rPr lang="nl-NL" sz="2400" dirty="0"/>
              <a:t>: </a:t>
            </a:r>
            <a:r>
              <a:rPr lang="nl-NL" sz="2400" i="1" dirty="0"/>
              <a:t>setting </a:t>
            </a:r>
            <a:r>
              <a:rPr lang="nl-NL" sz="2400" i="1" dirty="0" err="1"/>
              <a:t>the</a:t>
            </a:r>
            <a:r>
              <a:rPr lang="nl-NL" sz="2400" i="1" dirty="0"/>
              <a:t> stage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The </a:t>
            </a:r>
            <a:r>
              <a:rPr lang="nl-NL" sz="2400" dirty="0" err="1"/>
              <a:t>Modulith</a:t>
            </a:r>
            <a:r>
              <a:rPr lang="nl-NL" sz="2400" dirty="0"/>
              <a:t>: </a:t>
            </a:r>
            <a:r>
              <a:rPr lang="nl-NL" sz="2400" i="1" dirty="0" err="1"/>
              <a:t>Hexagonal</a:t>
            </a:r>
            <a:r>
              <a:rPr lang="nl-NL" sz="2400" i="1" dirty="0"/>
              <a:t> </a:t>
            </a:r>
            <a:r>
              <a:rPr lang="nl-NL" sz="2400" i="1" dirty="0" err="1"/>
              <a:t>architecture</a:t>
            </a:r>
            <a:r>
              <a:rPr lang="nl-NL" sz="2400" i="1" dirty="0"/>
              <a:t> </a:t>
            </a:r>
            <a:r>
              <a:rPr lang="nl-NL" sz="2400" i="1" dirty="0" err="1"/>
              <a:t>and</a:t>
            </a:r>
            <a:r>
              <a:rPr lang="nl-NL" sz="2400" i="1" dirty="0"/>
              <a:t> Java modules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 err="1"/>
              <a:t>Example</a:t>
            </a:r>
            <a:r>
              <a:rPr lang="nl-NL" sz="2400" dirty="0"/>
              <a:t>: </a:t>
            </a:r>
            <a:r>
              <a:rPr lang="nl-NL" sz="2400" i="1" dirty="0" err="1"/>
              <a:t>Unicorn</a:t>
            </a:r>
            <a:r>
              <a:rPr lang="nl-NL" sz="2400" i="1" dirty="0"/>
              <a:t> App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 </a:t>
            </a:r>
            <a:r>
              <a:rPr lang="nl-NL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Testing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HA as </a:t>
            </a:r>
            <a:r>
              <a:rPr lang="nl-NL" sz="2400" dirty="0" err="1"/>
              <a:t>an</a:t>
            </a:r>
            <a:r>
              <a:rPr lang="nl-NL" sz="2400" dirty="0"/>
              <a:t> </a:t>
            </a:r>
            <a:r>
              <a:rPr lang="nl-NL" sz="2400" dirty="0" err="1"/>
              <a:t>enabler</a:t>
            </a:r>
            <a:r>
              <a:rPr lang="nl-NL" sz="2400" dirty="0"/>
              <a:t> </a:t>
            </a:r>
            <a:r>
              <a:rPr lang="nl-NL" sz="2400" dirty="0" err="1"/>
              <a:t>technology</a:t>
            </a:r>
            <a:r>
              <a:rPr lang="nl-NL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 err="1"/>
              <a:t>Migrating</a:t>
            </a:r>
            <a:r>
              <a:rPr lang="nl-NL" sz="2400" dirty="0"/>
              <a:t> </a:t>
            </a:r>
            <a:r>
              <a:rPr lang="nl-NL" sz="2400" dirty="0" err="1"/>
              <a:t>with</a:t>
            </a:r>
            <a:r>
              <a:rPr lang="nl-NL" sz="2400" dirty="0"/>
              <a:t> Spring </a:t>
            </a:r>
            <a:r>
              <a:rPr lang="nl-NL" sz="2400" dirty="0" err="1"/>
              <a:t>Modulith</a:t>
            </a:r>
            <a:r>
              <a:rPr lang="nl-NL" sz="2400" dirty="0"/>
              <a:t>: </a:t>
            </a:r>
            <a:r>
              <a:rPr lang="nl-NL" sz="2400" i="1" dirty="0" err="1"/>
              <a:t>Unicorn</a:t>
            </a:r>
            <a:r>
              <a:rPr lang="nl-NL" sz="2400" i="1" dirty="0"/>
              <a:t> Demo App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182B309-CB5A-4043-85F9-BD491505890A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Auke Haanstra</a:t>
            </a:r>
            <a:r>
              <a:rPr lang="nl-NL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∙ 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From Monolith to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: Unlocking the Power of Hexagonal Architecture in Java</a:t>
            </a:r>
            <a:endParaRPr lang="nl-NL" sz="1400" b="1" dirty="0">
              <a:solidFill>
                <a:schemeClr val="bg1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F2DBF10-F6EE-36DA-A74D-42861E8B5D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E62CD074-57A5-8F42-5FD5-C6E2C4FACC20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82165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43AC0-3E16-ECDA-9ED8-04AC25D90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C71D070F-A10F-5065-88C5-CE0754F1C0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5CA6EB7A-4197-BAF4-0F15-EFE42C45126E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AFBD374-09B3-E3CE-A4A5-D5813162C593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Auke Haanstra</a:t>
            </a:r>
            <a:r>
              <a:rPr kumimoji="0" lang="nl-NL" sz="1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∙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From Monolith to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Unlocking the Power of Hexagonal Architecture in Java</a:t>
            </a:r>
            <a:endParaRPr kumimoji="0" lang="nl-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D751457-3841-47F9-F252-5DFF813203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BA76E002-2E37-36C4-72F2-33D475F791D8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Example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Unicorn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Demo App</a:t>
            </a:r>
          </a:p>
        </p:txBody>
      </p:sp>
      <p:pic>
        <p:nvPicPr>
          <p:cNvPr id="8" name="Picture 7" descr="A diagram of a unicorn service&#10;&#10;Description automatically generated">
            <a:extLst>
              <a:ext uri="{FF2B5EF4-FFF2-40B4-BE49-F238E27FC236}">
                <a16:creationId xmlns:a16="http://schemas.microsoft.com/office/drawing/2014/main" id="{EFFCE003-9FA3-CED9-2417-11A0E30B7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59" y="1594694"/>
            <a:ext cx="4846611" cy="3285838"/>
          </a:xfrm>
          <a:prstGeom prst="rect">
            <a:avLst/>
          </a:prstGeom>
        </p:spPr>
      </p:pic>
      <p:pic>
        <p:nvPicPr>
          <p:cNvPr id="10" name="Picture 9" descr="A unicorn standing in front of a rainbow hexagon pattern&#10;&#10;Description automatically generated">
            <a:extLst>
              <a:ext uri="{FF2B5EF4-FFF2-40B4-BE49-F238E27FC236}">
                <a16:creationId xmlns:a16="http://schemas.microsoft.com/office/drawing/2014/main" id="{B697C536-7BC8-E5C6-7917-BAF93AECD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589" y="1690803"/>
            <a:ext cx="1623060" cy="1623060"/>
          </a:xfrm>
          <a:prstGeom prst="rect">
            <a:avLst/>
          </a:prstGeom>
        </p:spPr>
      </p:pic>
      <p:sp>
        <p:nvSpPr>
          <p:cNvPr id="12" name="Tekstvak 4">
            <a:extLst>
              <a:ext uri="{FF2B5EF4-FFF2-40B4-BE49-F238E27FC236}">
                <a16:creationId xmlns:a16="http://schemas.microsoft.com/office/drawing/2014/main" id="{D6D6D1E2-C216-562E-9EF8-BEF12C5F8706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└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6. Example with Spring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: Unicorn Demo App (3/5)</a:t>
            </a:r>
          </a:p>
        </p:txBody>
      </p:sp>
    </p:spTree>
    <p:extLst>
      <p:ext uri="{BB962C8B-B14F-4D97-AF65-F5344CB8AC3E}">
        <p14:creationId xmlns:p14="http://schemas.microsoft.com/office/powerpoint/2010/main" val="102561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F21FD-CB92-A53D-0C06-CE12BBB7F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98B5D872-A8A4-8519-E371-F594FBCDE9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FC0DD6AE-4BEB-0611-F212-3FDE0838926C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F65507E-E0DB-636A-02E2-A57C9603BA98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Auke Haanstra</a:t>
            </a:r>
            <a:r>
              <a:rPr kumimoji="0" lang="nl-NL" sz="1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∙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From Monolith to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Unlocking the Power of Hexagonal Architecture in Java</a:t>
            </a:r>
            <a:endParaRPr kumimoji="0" lang="nl-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55B5D41-D1EB-4460-E072-E08777433F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pic>
        <p:nvPicPr>
          <p:cNvPr id="9" name="Picture 8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F848D734-A989-6FF2-8F47-FC8CA1038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51" y="834050"/>
            <a:ext cx="5967327" cy="404564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8D463E6-2BDF-5718-732B-F7DDF8121CD2}"/>
              </a:ext>
            </a:extLst>
          </p:cNvPr>
          <p:cNvGrpSpPr/>
          <p:nvPr/>
        </p:nvGrpSpPr>
        <p:grpSpPr>
          <a:xfrm>
            <a:off x="4209039" y="1005004"/>
            <a:ext cx="2716313" cy="1692308"/>
            <a:chOff x="4209039" y="1005004"/>
            <a:chExt cx="2716313" cy="169230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D9C3B1-1A8A-BD9B-E808-4370E9C5F352}"/>
                </a:ext>
              </a:extLst>
            </p:cNvPr>
            <p:cNvSpPr/>
            <p:nvPr/>
          </p:nvSpPr>
          <p:spPr>
            <a:xfrm rot="20861912">
              <a:off x="4558999" y="1005004"/>
              <a:ext cx="2366353" cy="13234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Event</a:t>
              </a:r>
            </a:p>
            <a:p>
              <a:pPr algn="ctr"/>
              <a:r>
                <a:rPr lang="en-US" sz="40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messaging</a:t>
              </a:r>
            </a:p>
          </p:txBody>
        </p: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7B7CB6A3-9CE5-E1E5-B353-D2FCF252BC05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rot="10800000" flipV="1">
              <a:off x="4209039" y="1918805"/>
              <a:ext cx="377127" cy="778507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A unicorn standing in front of a rainbow hexagon pattern&#10;&#10;Description automatically generated">
            <a:extLst>
              <a:ext uri="{FF2B5EF4-FFF2-40B4-BE49-F238E27FC236}">
                <a16:creationId xmlns:a16="http://schemas.microsoft.com/office/drawing/2014/main" id="{D7FED984-5EC0-02B7-EF20-86A995E31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589" y="1690803"/>
            <a:ext cx="1623060" cy="1623060"/>
          </a:xfrm>
          <a:prstGeom prst="rect">
            <a:avLst/>
          </a:prstGeom>
        </p:spPr>
      </p:pic>
      <p:sp>
        <p:nvSpPr>
          <p:cNvPr id="18" name="Tekstvak 4">
            <a:extLst>
              <a:ext uri="{FF2B5EF4-FFF2-40B4-BE49-F238E27FC236}">
                <a16:creationId xmlns:a16="http://schemas.microsoft.com/office/drawing/2014/main" id="{66340DC1-B366-EBAE-4AC8-E8D0E6AA1B12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└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6. Example with Spring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: Unicorn Demo App (4/5)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A5EECB-AECD-72F4-74BA-DE229871EA70}"/>
              </a:ext>
            </a:extLst>
          </p:cNvPr>
          <p:cNvSpPr/>
          <p:nvPr/>
        </p:nvSpPr>
        <p:spPr>
          <a:xfrm rot="1194891">
            <a:off x="6803656" y="3387344"/>
            <a:ext cx="1925365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Hands-on!</a:t>
            </a:r>
          </a:p>
          <a:p>
            <a:pPr algn="ctr"/>
            <a:r>
              <a:rPr lang="en-US" sz="20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Modularization example</a:t>
            </a:r>
          </a:p>
          <a:p>
            <a:pPr algn="ctr"/>
            <a:r>
              <a:rPr lang="en-US" sz="10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(if time allows)</a:t>
            </a:r>
            <a:endParaRPr lang="en-US" sz="2000" b="0" cap="none" spc="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256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CE074-18EB-C801-5C4C-0C6ED14CD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620AC990-9623-1731-F859-914DD5C0ED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11B456B7-CF9C-41DD-E308-A76E3F5D03CC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D7671BF-7145-410B-0A02-261C87E2CD9F}"/>
              </a:ext>
            </a:extLst>
          </p:cNvPr>
          <p:cNvSpPr txBox="1"/>
          <p:nvPr/>
        </p:nvSpPr>
        <p:spPr>
          <a:xfrm>
            <a:off x="360194" y="1943266"/>
            <a:ext cx="599707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1600" dirty="0"/>
              <a:t>The </a:t>
            </a:r>
            <a:r>
              <a:rPr lang="nl-NL" sz="1600" dirty="0" err="1"/>
              <a:t>Modulith</a:t>
            </a:r>
            <a:r>
              <a:rPr lang="nl-NL" sz="1600" dirty="0"/>
              <a:t>: a </a:t>
            </a:r>
            <a:r>
              <a:rPr lang="nl-NL" sz="1600" dirty="0" err="1"/>
              <a:t>modular</a:t>
            </a:r>
            <a:r>
              <a:rPr lang="nl-NL" sz="1600" dirty="0"/>
              <a:t> </a:t>
            </a:r>
            <a:r>
              <a:rPr lang="nl-NL" sz="1600" dirty="0" err="1"/>
              <a:t>monolith</a:t>
            </a:r>
            <a:endParaRPr lang="nl-NL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1600" dirty="0" err="1"/>
              <a:t>Migrating</a:t>
            </a:r>
            <a:r>
              <a:rPr lang="nl-NL" sz="1600" dirty="0"/>
              <a:t> </a:t>
            </a:r>
            <a:r>
              <a:rPr lang="nl-NL" sz="1600" dirty="0" err="1"/>
              <a:t>from</a:t>
            </a:r>
            <a:r>
              <a:rPr lang="nl-NL" sz="1600" dirty="0"/>
              <a:t> a </a:t>
            </a:r>
            <a:r>
              <a:rPr lang="nl-NL" sz="1600" dirty="0" err="1"/>
              <a:t>Monolith</a:t>
            </a:r>
            <a:r>
              <a:rPr lang="nl-NL" sz="1600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NL" sz="1400" dirty="0"/>
              <a:t>Building a </a:t>
            </a:r>
            <a:r>
              <a:rPr lang="nl-NL" sz="1400" dirty="0" err="1"/>
              <a:t>safety</a:t>
            </a:r>
            <a:r>
              <a:rPr lang="nl-NL" sz="1400" dirty="0"/>
              <a:t> net </a:t>
            </a:r>
            <a:r>
              <a:rPr lang="nl-NL" sz="1400" dirty="0" err="1"/>
              <a:t>with</a:t>
            </a:r>
            <a:r>
              <a:rPr lang="nl-NL" sz="1400" dirty="0"/>
              <a:t> </a:t>
            </a:r>
            <a:r>
              <a:rPr lang="nl-NL" sz="1400" dirty="0" err="1"/>
              <a:t>acceptance</a:t>
            </a:r>
            <a:r>
              <a:rPr lang="nl-NL" sz="1400" dirty="0"/>
              <a:t> (e.g. </a:t>
            </a:r>
            <a:r>
              <a:rPr lang="nl-NL" sz="1400" dirty="0" err="1"/>
              <a:t>integration</a:t>
            </a:r>
            <a:r>
              <a:rPr lang="nl-NL" sz="1400" dirty="0"/>
              <a:t>) tests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NL" sz="1400" dirty="0" err="1"/>
              <a:t>Gradual</a:t>
            </a:r>
            <a:r>
              <a:rPr lang="nl-NL" sz="1400" dirty="0"/>
              <a:t> </a:t>
            </a:r>
            <a:r>
              <a:rPr lang="nl-NL" sz="1400" dirty="0" err="1"/>
              <a:t>untangling</a:t>
            </a:r>
            <a:r>
              <a:rPr lang="nl-NL" sz="1400" dirty="0"/>
              <a:t> of </a:t>
            </a:r>
            <a:r>
              <a:rPr lang="nl-NL" sz="1400" dirty="0" err="1"/>
              <a:t>vertical</a:t>
            </a:r>
            <a:r>
              <a:rPr lang="nl-NL" sz="1400" dirty="0"/>
              <a:t> slices/</a:t>
            </a:r>
            <a:r>
              <a:rPr lang="nl-NL" sz="1400" dirty="0" err="1"/>
              <a:t>bounded</a:t>
            </a:r>
            <a:r>
              <a:rPr lang="nl-NL" sz="1400" dirty="0"/>
              <a:t> </a:t>
            </a:r>
            <a:r>
              <a:rPr lang="nl-NL" sz="1400" dirty="0" err="1"/>
              <a:t>contexts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Spring </a:t>
            </a:r>
            <a:r>
              <a:rPr lang="nl-NL" sz="1400" dirty="0" err="1"/>
              <a:t>Modulith</a:t>
            </a:r>
            <a:endParaRPr lang="nl-NL" sz="1400" dirty="0"/>
          </a:p>
          <a:p>
            <a:pPr marL="914400" lvl="1" indent="-457200">
              <a:buFont typeface="+mj-lt"/>
              <a:buAutoNum type="arabicPeriod"/>
            </a:pPr>
            <a:r>
              <a:rPr lang="nl-NL" sz="1400" dirty="0" err="1"/>
              <a:t>Untangle</a:t>
            </a:r>
            <a:r>
              <a:rPr lang="nl-NL" sz="1400" dirty="0"/>
              <a:t> (</a:t>
            </a:r>
            <a:r>
              <a:rPr lang="nl-NL" sz="1400" dirty="0" err="1"/>
              <a:t>Separation</a:t>
            </a:r>
            <a:r>
              <a:rPr lang="nl-NL" sz="1400" dirty="0"/>
              <a:t> of concerns), </a:t>
            </a:r>
            <a:r>
              <a:rPr lang="nl-NL" sz="1400" dirty="0" err="1"/>
              <a:t>decouple</a:t>
            </a:r>
            <a:r>
              <a:rPr lang="nl-NL" sz="1400" dirty="0"/>
              <a:t> (DI) </a:t>
            </a:r>
            <a:r>
              <a:rPr lang="nl-NL" sz="1400" dirty="0" err="1"/>
              <a:t>and</a:t>
            </a:r>
            <a:r>
              <a:rPr lang="nl-NL" sz="1400" dirty="0"/>
              <a:t> put proper </a:t>
            </a:r>
            <a:r>
              <a:rPr lang="nl-NL" sz="1400" dirty="0" err="1"/>
              <a:t>APIs</a:t>
            </a:r>
            <a:r>
              <a:rPr lang="nl-NL" sz="1400" dirty="0"/>
              <a:t> in </a:t>
            </a:r>
            <a:r>
              <a:rPr lang="nl-NL" sz="1400" dirty="0" err="1"/>
              <a:t>place</a:t>
            </a:r>
            <a:endParaRPr lang="nl-NL" sz="14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nl-NL" sz="1400" dirty="0" err="1"/>
              <a:t>Implement</a:t>
            </a:r>
            <a:r>
              <a:rPr lang="nl-NL" sz="1400" dirty="0"/>
              <a:t> a clean </a:t>
            </a:r>
            <a:r>
              <a:rPr lang="nl-NL" sz="1400" dirty="0" err="1"/>
              <a:t>architecture</a:t>
            </a:r>
            <a:r>
              <a:rPr lang="nl-NL" sz="1400" dirty="0"/>
              <a:t> (e.g. HA)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nl-NL" sz="1400" dirty="0" err="1"/>
              <a:t>Modularize</a:t>
            </a:r>
            <a:r>
              <a:rPr lang="nl-NL" sz="1400" dirty="0"/>
              <a:t> </a:t>
            </a:r>
            <a:r>
              <a:rPr lang="nl-NL" sz="1400" dirty="0" err="1"/>
              <a:t>along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architectural</a:t>
            </a:r>
            <a:r>
              <a:rPr lang="nl-NL" sz="1400" dirty="0"/>
              <a:t> </a:t>
            </a:r>
            <a:r>
              <a:rPr lang="nl-NL" sz="1400" dirty="0" err="1"/>
              <a:t>boundaries</a:t>
            </a:r>
            <a:endParaRPr lang="nl-NL" sz="1400" dirty="0"/>
          </a:p>
          <a:p>
            <a:pPr marL="914400" lvl="1" indent="-457200">
              <a:buFont typeface="+mj-lt"/>
              <a:buAutoNum type="arabicPeriod"/>
            </a:pPr>
            <a:r>
              <a:rPr lang="nl-NL" sz="1400" dirty="0" err="1"/>
              <a:t>Create</a:t>
            </a:r>
            <a:r>
              <a:rPr lang="nl-NL" sz="1400" dirty="0"/>
              <a:t> </a:t>
            </a:r>
            <a:r>
              <a:rPr lang="nl-NL" sz="1400" dirty="0" err="1"/>
              <a:t>and</a:t>
            </a:r>
            <a:r>
              <a:rPr lang="nl-NL" sz="1400" dirty="0"/>
              <a:t> run unit tests </a:t>
            </a:r>
            <a:r>
              <a:rPr lang="nl-NL" sz="1400" dirty="0" err="1"/>
              <a:t>against</a:t>
            </a:r>
            <a:r>
              <a:rPr lang="nl-NL" sz="1400" dirty="0"/>
              <a:t> </a:t>
            </a:r>
            <a:r>
              <a:rPr lang="nl-NL" sz="1400" dirty="0" err="1"/>
              <a:t>those</a:t>
            </a:r>
            <a:r>
              <a:rPr lang="nl-NL" sz="1400" dirty="0"/>
              <a:t> </a:t>
            </a:r>
            <a:r>
              <a:rPr lang="nl-NL" sz="1400" dirty="0" err="1"/>
              <a:t>APIs</a:t>
            </a:r>
            <a:endParaRPr lang="nl-NL" sz="1400" dirty="0"/>
          </a:p>
          <a:p>
            <a:pPr marL="914400" lvl="1" indent="-457200">
              <a:buFont typeface="+mj-lt"/>
              <a:buAutoNum type="arabicPeriod"/>
            </a:pPr>
            <a:r>
              <a:rPr lang="nl-NL" sz="1400" dirty="0" err="1"/>
              <a:t>Now</a:t>
            </a:r>
            <a:r>
              <a:rPr lang="nl-NL" sz="1400" dirty="0"/>
              <a:t> </a:t>
            </a:r>
            <a:r>
              <a:rPr lang="nl-NL" sz="1400" dirty="0" err="1"/>
              <a:t>you</a:t>
            </a:r>
            <a:r>
              <a:rPr lang="nl-NL" sz="1400" dirty="0"/>
              <a:t> are free </a:t>
            </a:r>
            <a:r>
              <a:rPr lang="nl-NL" sz="1400" dirty="0" err="1"/>
              <a:t>to</a:t>
            </a:r>
            <a:endParaRPr lang="nl-NL" sz="14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nl-NL" sz="1400" dirty="0" err="1"/>
              <a:t>Refactor</a:t>
            </a:r>
            <a:endParaRPr lang="nl-NL" sz="14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nl-NL" sz="1400" dirty="0" err="1"/>
              <a:t>Implement</a:t>
            </a:r>
            <a:r>
              <a:rPr lang="nl-NL" sz="1400" dirty="0"/>
              <a:t> DDD </a:t>
            </a:r>
            <a:r>
              <a:rPr lang="nl-NL" sz="1400" dirty="0" err="1"/>
              <a:t>and</a:t>
            </a:r>
            <a:r>
              <a:rPr lang="nl-NL" sz="1400" dirty="0"/>
              <a:t> a </a:t>
            </a:r>
            <a:r>
              <a:rPr lang="nl-NL" sz="1400" dirty="0" err="1"/>
              <a:t>rich</a:t>
            </a:r>
            <a:r>
              <a:rPr lang="nl-NL" sz="1400" dirty="0"/>
              <a:t> domain model (OO)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63F4AC0-B9E9-9CC6-BD93-EF87DE68E961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Auke Haanstra</a:t>
            </a:r>
            <a:r>
              <a:rPr lang="nl-NL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∙ 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From Monolith to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: Unlocking the Power of Hexagonal Architecture in Java</a:t>
            </a:r>
            <a:endParaRPr lang="nl-NL" sz="1400" b="1" dirty="0">
              <a:solidFill>
                <a:schemeClr val="bg1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81B43DC-6BF6-0232-C696-F5CA78484D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946EF36E-9EC4-7F60-AF5C-8635D8AA01C5}"/>
              </a:ext>
            </a:extLst>
          </p:cNvPr>
          <p:cNvSpPr txBox="1"/>
          <p:nvPr/>
        </p:nvSpPr>
        <p:spPr>
          <a:xfrm>
            <a:off x="384810" y="982917"/>
            <a:ext cx="83743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Migrating</a:t>
            </a:r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Modulith</a:t>
            </a:r>
            <a:endParaRPr lang="nl-NL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nl-N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best </a:t>
            </a:r>
            <a:r>
              <a:rPr lang="nl-NL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practices</a:t>
            </a:r>
            <a:r>
              <a:rPr lang="nl-N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approach</a:t>
            </a:r>
          </a:p>
        </p:txBody>
      </p:sp>
      <p:sp>
        <p:nvSpPr>
          <p:cNvPr id="3" name="Tekstvak 4">
            <a:extLst>
              <a:ext uri="{FF2B5EF4-FFF2-40B4-BE49-F238E27FC236}">
                <a16:creationId xmlns:a16="http://schemas.microsoft.com/office/drawing/2014/main" id="{82430CA3-7B86-7C22-9949-23B2D78E5463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└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7. Example with Spring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: Unicorn Demo App (5/5)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D444F8-8656-5C21-A853-88BB376E7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878" y="2024515"/>
            <a:ext cx="2401925" cy="240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5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11787F-E014-0D36-C516-5E994F7A8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A744609B-C7B6-8F8D-D0FB-7DD870D3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D687E557-98AB-2EE7-E181-62A674DE0E8D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17CA20B-343D-C979-5231-91D53349292D}"/>
              </a:ext>
            </a:extLst>
          </p:cNvPr>
          <p:cNvSpPr txBox="1"/>
          <p:nvPr/>
        </p:nvSpPr>
        <p:spPr>
          <a:xfrm>
            <a:off x="384809" y="1815137"/>
            <a:ext cx="66941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000" b="1" dirty="0" err="1"/>
              <a:t>unicorn</a:t>
            </a:r>
            <a:r>
              <a:rPr lang="nl-NL" sz="2000" dirty="0"/>
              <a:t>, </a:t>
            </a:r>
            <a:r>
              <a:rPr lang="nl-NL" sz="2000" b="1" dirty="0" err="1"/>
              <a:t>unicorn-hexagonal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b="1" dirty="0" err="1"/>
              <a:t>unicorn</a:t>
            </a:r>
            <a:r>
              <a:rPr lang="nl-NL" sz="2000" b="1" dirty="0"/>
              <a:t>-modules</a:t>
            </a:r>
            <a:r>
              <a:rPr lang="nl-NL" sz="2000" dirty="0"/>
              <a:t> apps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dirty="0"/>
              <a:t>show </a:t>
            </a:r>
            <a:r>
              <a:rPr lang="nl-NL" sz="2000" dirty="0" err="1"/>
              <a:t>how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refactor</a:t>
            </a:r>
            <a:r>
              <a:rPr lang="nl-NL" sz="2000" dirty="0"/>
              <a:t> </a:t>
            </a:r>
            <a:r>
              <a:rPr lang="nl-NL" sz="2000" dirty="0" err="1"/>
              <a:t>from</a:t>
            </a:r>
            <a:r>
              <a:rPr lang="nl-NL" sz="2000" dirty="0"/>
              <a:t> a </a:t>
            </a:r>
            <a:r>
              <a:rPr lang="nl-NL" sz="2000" b="1" dirty="0" err="1"/>
              <a:t>three</a:t>
            </a:r>
            <a:r>
              <a:rPr lang="nl-NL" sz="2000" b="1" dirty="0"/>
              <a:t>-tier </a:t>
            </a:r>
            <a:r>
              <a:rPr lang="nl-NL" sz="2000" b="1" dirty="0" err="1"/>
              <a:t>architecture</a:t>
            </a:r>
            <a:r>
              <a:rPr lang="nl-NL" sz="2000" b="1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a </a:t>
            </a:r>
            <a:r>
              <a:rPr lang="nl-NL" sz="2000" b="1" dirty="0" err="1"/>
              <a:t>modularized</a:t>
            </a:r>
            <a:r>
              <a:rPr lang="nl-NL" sz="2000" b="1" dirty="0"/>
              <a:t> </a:t>
            </a:r>
            <a:r>
              <a:rPr lang="nl-NL" sz="2000" b="1" dirty="0" err="1"/>
              <a:t>hexagonal</a:t>
            </a:r>
            <a:r>
              <a:rPr lang="nl-NL" sz="2000" b="1" dirty="0"/>
              <a:t> </a:t>
            </a:r>
            <a:r>
              <a:rPr lang="nl-NL" sz="2000" b="1" dirty="0" err="1"/>
              <a:t>architecture</a:t>
            </a:r>
            <a:r>
              <a:rPr lang="nl-NL" sz="2000" dirty="0"/>
              <a:t>, a </a:t>
            </a:r>
            <a:r>
              <a:rPr lang="nl-NL" sz="2000" b="1" dirty="0" err="1"/>
              <a:t>modulith</a:t>
            </a:r>
            <a:r>
              <a:rPr lang="nl-NL" sz="2000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nl-NL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000" b="1" dirty="0" err="1"/>
              <a:t>unicorn</a:t>
            </a:r>
            <a:r>
              <a:rPr lang="nl-NL" sz="2000" b="1" dirty="0"/>
              <a:t>-demo-</a:t>
            </a:r>
            <a:r>
              <a:rPr lang="nl-NL" sz="2000" b="1" dirty="0" err="1"/>
              <a:t>vertically</a:t>
            </a:r>
            <a:r>
              <a:rPr lang="nl-NL" sz="2000" b="1" dirty="0"/>
              <a:t>-</a:t>
            </a:r>
            <a:r>
              <a:rPr lang="nl-NL" sz="2000" b="1" dirty="0" err="1"/>
              <a:t>sliced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b="1" dirty="0" err="1"/>
              <a:t>unicorn</a:t>
            </a:r>
            <a:r>
              <a:rPr lang="nl-NL" sz="2000" b="1" dirty="0"/>
              <a:t>-demo-</a:t>
            </a:r>
            <a:r>
              <a:rPr lang="nl-NL" sz="2000" b="1" dirty="0" err="1"/>
              <a:t>modular</a:t>
            </a:r>
            <a:r>
              <a:rPr lang="nl-NL" sz="2000" b="1" dirty="0"/>
              <a:t> </a:t>
            </a:r>
            <a:r>
              <a:rPr lang="nl-NL" sz="2000" dirty="0"/>
              <a:t>apps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dirty="0"/>
              <a:t>show </a:t>
            </a:r>
            <a:r>
              <a:rPr lang="nl-NL" sz="2000" dirty="0" err="1"/>
              <a:t>how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refactor</a:t>
            </a:r>
            <a:r>
              <a:rPr lang="nl-NL" sz="2000" dirty="0"/>
              <a:t> </a:t>
            </a:r>
            <a:r>
              <a:rPr lang="nl-NL" sz="2000" dirty="0" err="1"/>
              <a:t>from</a:t>
            </a:r>
            <a:r>
              <a:rPr lang="nl-NL" sz="2000" dirty="0"/>
              <a:t> a </a:t>
            </a:r>
            <a:r>
              <a:rPr lang="nl-NL" sz="2000" dirty="0" err="1"/>
              <a:t>vertically-sliced</a:t>
            </a:r>
            <a:r>
              <a:rPr lang="nl-NL" sz="2000" dirty="0"/>
              <a:t> </a:t>
            </a:r>
            <a:r>
              <a:rPr lang="nl-NL" sz="2000" dirty="0" err="1"/>
              <a:t>modulith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a </a:t>
            </a:r>
            <a:r>
              <a:rPr lang="nl-NL" sz="2000" dirty="0" err="1"/>
              <a:t>vertically-sliced</a:t>
            </a:r>
            <a:r>
              <a:rPr lang="nl-NL" sz="2000" dirty="0"/>
              <a:t>, </a:t>
            </a:r>
            <a:r>
              <a:rPr lang="nl-NL" sz="2000" dirty="0" err="1"/>
              <a:t>truly</a:t>
            </a:r>
            <a:r>
              <a:rPr lang="nl-NL" sz="2000" dirty="0"/>
              <a:t> </a:t>
            </a:r>
            <a:r>
              <a:rPr lang="nl-NL" sz="2000" dirty="0" err="1"/>
              <a:t>modular</a:t>
            </a:r>
            <a:r>
              <a:rPr lang="nl-NL" sz="2000" dirty="0"/>
              <a:t>, </a:t>
            </a:r>
            <a:r>
              <a:rPr lang="nl-NL" sz="2000" dirty="0" err="1"/>
              <a:t>hexagonal</a:t>
            </a:r>
            <a:r>
              <a:rPr lang="nl-NL" sz="2000" dirty="0"/>
              <a:t> </a:t>
            </a:r>
            <a:r>
              <a:rPr lang="nl-NL" sz="2000" dirty="0" err="1"/>
              <a:t>architecture</a:t>
            </a:r>
            <a:r>
              <a:rPr lang="nl-NL" sz="2000" dirty="0"/>
              <a:t>.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F51B490-6BE0-E75B-28CF-5EBFC62C785E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Auke Haanstra</a:t>
            </a:r>
            <a:r>
              <a:rPr lang="nl-NL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∙ 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From Monolith to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: Unlocking the Power of Hexagonal Architecture in Java</a:t>
            </a:r>
            <a:endParaRPr lang="nl-NL" sz="1400" b="1" dirty="0">
              <a:solidFill>
                <a:schemeClr val="bg1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73AE169-3E30-C2C1-7C61-0DAD11463C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2E800AA8-383C-5AA2-C06D-617789DF89F4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Examples</a:t>
            </a:r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on </a:t>
            </a:r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endParaRPr lang="nl-NL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Afbeelding 16">
            <a:extLst>
              <a:ext uri="{FF2B5EF4-FFF2-40B4-BE49-F238E27FC236}">
                <a16:creationId xmlns:a16="http://schemas.microsoft.com/office/drawing/2014/main" id="{FD92286E-D731-5EE7-45BB-029AE0E43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06" y="1642481"/>
            <a:ext cx="1511483" cy="1511483"/>
          </a:xfrm>
          <a:prstGeom prst="rect">
            <a:avLst/>
          </a:prstGeom>
        </p:spPr>
      </p:pic>
      <p:pic>
        <p:nvPicPr>
          <p:cNvPr id="8" name="Picture 7" descr="A unicorn standing in front of a rainbow hexagon pattern&#10;&#10;Description automatically generated">
            <a:extLst>
              <a:ext uri="{FF2B5EF4-FFF2-40B4-BE49-F238E27FC236}">
                <a16:creationId xmlns:a16="http://schemas.microsoft.com/office/drawing/2014/main" id="{510C250F-27FA-A169-7891-D272ADA26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406" y="3289099"/>
            <a:ext cx="1511483" cy="151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8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EFE4F32-875E-E2CF-B9BE-E35440CFF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EE3CE8B8-F016-BA99-81D0-99959C558F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1D01D29E-367F-60A1-B1DF-2DD30D2F0F55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E7BE8E3-E125-CA14-4006-2E1538B24989}"/>
              </a:ext>
            </a:extLst>
          </p:cNvPr>
          <p:cNvSpPr txBox="1"/>
          <p:nvPr/>
        </p:nvSpPr>
        <p:spPr>
          <a:xfrm>
            <a:off x="384810" y="1815137"/>
            <a:ext cx="83743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000" dirty="0" err="1"/>
              <a:t>Production-grade</a:t>
            </a:r>
            <a:r>
              <a:rPr lang="nl-NL" sz="2000" dirty="0"/>
              <a:t> microservice </a:t>
            </a:r>
            <a:r>
              <a:rPr lang="nl-NL" sz="2000" dirty="0" err="1"/>
              <a:t>example</a:t>
            </a:r>
            <a:r>
              <a:rPr lang="nl-NL" sz="2000" dirty="0"/>
              <a:t>: clean-</a:t>
            </a:r>
            <a:r>
              <a:rPr lang="nl-NL" sz="2000" dirty="0" err="1"/>
              <a:t>architecture</a:t>
            </a:r>
            <a:r>
              <a:rPr lang="nl-NL" sz="2000" dirty="0"/>
              <a:t>-app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dirty="0"/>
              <a:t>Clean </a:t>
            </a:r>
            <a:r>
              <a:rPr lang="nl-NL" sz="2000" dirty="0" err="1"/>
              <a:t>architecture</a:t>
            </a:r>
            <a:r>
              <a:rPr lang="nl-NL" sz="2000" dirty="0"/>
              <a:t> </a:t>
            </a:r>
            <a:r>
              <a:rPr lang="nl-NL" sz="2000" dirty="0" err="1"/>
              <a:t>from</a:t>
            </a:r>
            <a:r>
              <a:rPr lang="nl-NL" sz="2000" dirty="0"/>
              <a:t> Robert C. Martin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dirty="0"/>
              <a:t>Modules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ArchUnit</a:t>
            </a:r>
            <a:r>
              <a:rPr lang="nl-NL" sz="2000" dirty="0"/>
              <a:t> </a:t>
            </a:r>
            <a:r>
              <a:rPr lang="nl-NL" sz="2000" dirty="0" err="1"/>
              <a:t>protect</a:t>
            </a:r>
            <a:r>
              <a:rPr lang="nl-NL" sz="2000" dirty="0"/>
              <a:t> </a:t>
            </a:r>
            <a:r>
              <a:rPr lang="nl-NL" sz="2000" dirty="0" err="1"/>
              <a:t>architectural</a:t>
            </a:r>
            <a:r>
              <a:rPr lang="nl-NL" sz="2000" dirty="0"/>
              <a:t> </a:t>
            </a:r>
            <a:r>
              <a:rPr lang="nl-NL" sz="2000" dirty="0" err="1"/>
              <a:t>boundaries</a:t>
            </a:r>
            <a:endParaRPr lang="nl-NL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dirty="0" err="1"/>
              <a:t>Elaborate</a:t>
            </a:r>
            <a:r>
              <a:rPr lang="nl-NL" sz="2000" dirty="0"/>
              <a:t> </a:t>
            </a:r>
            <a:r>
              <a:rPr lang="nl-NL" sz="2000" dirty="0" err="1"/>
              <a:t>properties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component </a:t>
            </a:r>
            <a:r>
              <a:rPr lang="nl-NL" sz="2000" dirty="0" err="1"/>
              <a:t>configuration</a:t>
            </a:r>
            <a:r>
              <a:rPr lang="nl-NL" sz="2000" dirty="0"/>
              <a:t> </a:t>
            </a:r>
            <a:r>
              <a:rPr lang="nl-NL" sz="2000" dirty="0" err="1"/>
              <a:t>for</a:t>
            </a:r>
            <a:r>
              <a:rPr lang="nl-NL" sz="2000" dirty="0"/>
              <a:t> flexibility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separation</a:t>
            </a:r>
            <a:r>
              <a:rPr lang="nl-NL" sz="2000" dirty="0"/>
              <a:t> of concerns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dirty="0"/>
              <a:t>Code </a:t>
            </a:r>
            <a:r>
              <a:rPr lang="nl-NL" sz="2000" dirty="0" err="1"/>
              <a:t>coverage</a:t>
            </a:r>
            <a:r>
              <a:rPr lang="nl-NL" sz="2000" dirty="0"/>
              <a:t>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Jacoco</a:t>
            </a:r>
            <a:endParaRPr lang="nl-NL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dirty="0" err="1"/>
              <a:t>Usecase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adapter </a:t>
            </a:r>
            <a:r>
              <a:rPr lang="nl-NL" sz="2000" dirty="0" err="1"/>
              <a:t>integration</a:t>
            </a:r>
            <a:r>
              <a:rPr lang="nl-NL" sz="2000" dirty="0"/>
              <a:t> tests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dirty="0"/>
              <a:t>Testbuilders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dirty="0"/>
              <a:t>Unit tests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dirty="0" err="1"/>
              <a:t>Rich</a:t>
            </a:r>
            <a:r>
              <a:rPr lang="nl-NL" sz="2000" dirty="0"/>
              <a:t> (OO) domain model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10F6655-EBC8-16EA-5350-AF6A0864F7F9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Auke Haanstra</a:t>
            </a:r>
            <a:r>
              <a:rPr lang="nl-NL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∙ 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From Monolith to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: Unlocking the Power of Hexagonal Architecture in Java</a:t>
            </a:r>
            <a:endParaRPr lang="nl-NL" sz="1400" b="1" dirty="0">
              <a:solidFill>
                <a:schemeClr val="bg1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3CF0C2B-7A19-7485-723C-711EDEF972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B3EC40E1-CB76-DF40-58D1-15DE18105B9C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</a:t>
            </a:r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on </a:t>
            </a:r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endParaRPr lang="nl-NL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 descr="A circular building with many shelves and other objects&#10;&#10;Description automatically generated with medium confidence">
            <a:extLst>
              <a:ext uri="{FF2B5EF4-FFF2-40B4-BE49-F238E27FC236}">
                <a16:creationId xmlns:a16="http://schemas.microsoft.com/office/drawing/2014/main" id="{5C68D274-D47A-6A56-F183-56FD1A04B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520" y="3180039"/>
            <a:ext cx="2770408" cy="158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9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D183-B997-405D-F713-38F0DD3A2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8350E162-6A8E-78E7-9A24-ADB20BE2BA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3B55845A-66B6-7DC1-3E49-E3347A571635}"/>
              </a:ext>
            </a:extLst>
          </p:cNvPr>
          <p:cNvSpPr/>
          <p:nvPr/>
        </p:nvSpPr>
        <p:spPr>
          <a:xfrm>
            <a:off x="238685" y="814211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05B95C0-D7C8-A3D8-CF1D-3D53C2C8B887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Auke Haanstra</a:t>
            </a:r>
            <a:r>
              <a:rPr lang="nl-NL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∙ 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From Monolith to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: Unlocking the Power of Hexagonal Architecture in Java</a:t>
            </a:r>
            <a:endParaRPr lang="nl-NL" sz="1400" b="1" dirty="0">
              <a:solidFill>
                <a:schemeClr val="bg1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71AF79B-7FA2-686E-6E53-B23CDC1031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451551F5-CB24-8C37-1A96-2353E819CA71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</a:t>
            </a:r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choose</a:t>
            </a:r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AF5FCB-70C2-36DA-930F-20871A167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772" y="1690803"/>
            <a:ext cx="2963391" cy="2963391"/>
          </a:xfrm>
          <a:prstGeom prst="rect">
            <a:avLst/>
          </a:prstGeom>
        </p:spPr>
      </p:pic>
      <p:pic>
        <p:nvPicPr>
          <p:cNvPr id="3" name="Picture 2" descr="A unicorn standing in front of a rainbow hexagon pattern&#10;&#10;Description automatically generated">
            <a:extLst>
              <a:ext uri="{FF2B5EF4-FFF2-40B4-BE49-F238E27FC236}">
                <a16:creationId xmlns:a16="http://schemas.microsoft.com/office/drawing/2014/main" id="{3EA35E93-466A-2072-5CF0-ABC835A98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19" y="1690802"/>
            <a:ext cx="2963391" cy="296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3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AE0F9-7998-990A-1875-042C30F15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84D37D3F-B9F5-C6D0-95EE-E687E29634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1BEFE2EE-D218-D611-210C-A034A47FC13C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D19CC83-C009-4FA9-B77D-FF9035ED04BF}"/>
              </a:ext>
            </a:extLst>
          </p:cNvPr>
          <p:cNvSpPr txBox="1"/>
          <p:nvPr/>
        </p:nvSpPr>
        <p:spPr>
          <a:xfrm>
            <a:off x="384810" y="1815137"/>
            <a:ext cx="4513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000" dirty="0" err="1"/>
              <a:t>Would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like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know</a:t>
            </a:r>
            <a:r>
              <a:rPr lang="nl-NL" sz="2000" dirty="0"/>
              <a:t> more </a:t>
            </a:r>
            <a:r>
              <a:rPr lang="nl-NL" sz="2000" dirty="0" err="1"/>
              <a:t>about</a:t>
            </a:r>
            <a:r>
              <a:rPr lang="nl-NL" sz="2000" dirty="0"/>
              <a:t> TDD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Hexagonal</a:t>
            </a:r>
            <a:r>
              <a:rPr lang="nl-NL" sz="2000" dirty="0"/>
              <a:t> Architecture?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000" dirty="0"/>
              <a:t>Next </a:t>
            </a:r>
            <a:r>
              <a:rPr lang="nl-NL" sz="2000" dirty="0" err="1"/>
              <a:t>year</a:t>
            </a:r>
            <a:r>
              <a:rPr lang="nl-NL" sz="2000" dirty="0"/>
              <a:t> we </a:t>
            </a:r>
            <a:r>
              <a:rPr lang="nl-NL" sz="2000" dirty="0" err="1"/>
              <a:t>will</a:t>
            </a:r>
            <a:r>
              <a:rPr lang="nl-NL" sz="2000" dirty="0"/>
              <a:t> </a:t>
            </a:r>
            <a:r>
              <a:rPr lang="nl-NL" sz="2000" dirty="0" err="1"/>
              <a:t>organize</a:t>
            </a:r>
            <a:r>
              <a:rPr lang="nl-NL" sz="2000" dirty="0"/>
              <a:t> a </a:t>
            </a:r>
            <a:r>
              <a:rPr lang="nl-NL" sz="2000" dirty="0" err="1"/>
              <a:t>meetup</a:t>
            </a:r>
            <a:r>
              <a:rPr lang="nl-NL" sz="2000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000" dirty="0"/>
              <a:t>Let </a:t>
            </a:r>
            <a:r>
              <a:rPr lang="nl-NL" sz="2000" dirty="0" err="1"/>
              <a:t>your</a:t>
            </a:r>
            <a:r>
              <a:rPr lang="nl-NL" sz="2000" dirty="0"/>
              <a:t> badge </a:t>
            </a:r>
            <a:r>
              <a:rPr lang="nl-NL" sz="2000" dirty="0" err="1"/>
              <a:t>be</a:t>
            </a:r>
            <a:r>
              <a:rPr lang="nl-NL" sz="2000" dirty="0"/>
              <a:t> </a:t>
            </a:r>
            <a:r>
              <a:rPr lang="nl-NL" sz="2000" dirty="0" err="1"/>
              <a:t>scanned</a:t>
            </a:r>
            <a:r>
              <a:rPr lang="nl-NL" sz="2000" dirty="0"/>
              <a:t> </a:t>
            </a:r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leaving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room, </a:t>
            </a:r>
            <a:r>
              <a:rPr lang="nl-NL" sz="2000" dirty="0" err="1"/>
              <a:t>and</a:t>
            </a:r>
            <a:r>
              <a:rPr lang="nl-NL" sz="2000" dirty="0"/>
              <a:t> we </a:t>
            </a:r>
            <a:r>
              <a:rPr lang="nl-NL" sz="2000" dirty="0" err="1"/>
              <a:t>will</a:t>
            </a:r>
            <a:r>
              <a:rPr lang="nl-NL" sz="2000" dirty="0"/>
              <a:t> keep </a:t>
            </a:r>
            <a:r>
              <a:rPr lang="nl-NL" sz="2000" dirty="0" err="1"/>
              <a:t>you</a:t>
            </a:r>
            <a:r>
              <a:rPr lang="nl-NL" sz="2000" dirty="0"/>
              <a:t> up </a:t>
            </a:r>
            <a:r>
              <a:rPr lang="nl-NL" sz="2000" dirty="0" err="1"/>
              <a:t>to</a:t>
            </a:r>
            <a:r>
              <a:rPr lang="nl-NL" sz="2000" dirty="0"/>
              <a:t> date!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ED84B3-76A6-C208-3494-3DD492D6183A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Auke Haanstra</a:t>
            </a:r>
            <a:r>
              <a:rPr lang="nl-NL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∙ 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From Monolith to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: Unlocking the Power of Hexagonal Architecture in Java</a:t>
            </a:r>
            <a:endParaRPr lang="nl-NL" sz="1400" b="1" dirty="0">
              <a:solidFill>
                <a:schemeClr val="bg1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0A77B24-BB1B-5798-5CFB-4C28846479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2D8D6513-D267-8705-0D82-10E8DCDB97CD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TDD </a:t>
            </a:r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Hexagonal</a:t>
            </a:r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CEE78-AEB8-14B1-62BB-519B9996AA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6" t="48864" r="6635"/>
          <a:stretch/>
        </p:blipFill>
        <p:spPr>
          <a:xfrm>
            <a:off x="4898229" y="1918168"/>
            <a:ext cx="3646869" cy="205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44032C00-3652-7E45-8401-20C51A5A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A5F0DFC-BA83-2A4C-A907-4D9C669E1A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35959" y="3237870"/>
            <a:ext cx="1272081" cy="1272081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4D008563-3415-BC4A-8348-8F5D0F3BBF27}"/>
              </a:ext>
            </a:extLst>
          </p:cNvPr>
          <p:cNvSpPr txBox="1"/>
          <p:nvPr/>
        </p:nvSpPr>
        <p:spPr>
          <a:xfrm>
            <a:off x="0" y="1308430"/>
            <a:ext cx="9144000" cy="1323439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Thanks</a:t>
            </a:r>
            <a:r>
              <a:rPr lang="nl-NL" sz="4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</a:t>
            </a:r>
            <a:r>
              <a:rPr lang="nl-NL" sz="4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for</a:t>
            </a:r>
            <a:r>
              <a:rPr lang="nl-NL" sz="4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</a:t>
            </a:r>
            <a:r>
              <a:rPr lang="nl-NL" sz="4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your</a:t>
            </a:r>
            <a:r>
              <a:rPr lang="nl-NL" sz="4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attention</a:t>
            </a:r>
            <a:endParaRPr lang="nl-NL" sz="4800" b="1" dirty="0">
              <a:solidFill>
                <a:schemeClr val="bg1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</a:endParaRPr>
          </a:p>
          <a:p>
            <a:pPr algn="ctr"/>
            <a:r>
              <a:rPr lang="nl-NL" sz="32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Please</a:t>
            </a:r>
            <a:r>
              <a:rPr lang="nl-NL" sz="32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</a:t>
            </a:r>
            <a:r>
              <a:rPr lang="nl-NL" sz="32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rate</a:t>
            </a:r>
            <a:r>
              <a:rPr lang="nl-NL" sz="32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</a:t>
            </a:r>
            <a:r>
              <a:rPr lang="nl-NL" sz="32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my</a:t>
            </a:r>
            <a:r>
              <a:rPr lang="nl-NL" sz="32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</a:t>
            </a:r>
            <a:r>
              <a:rPr lang="nl-NL" sz="32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session</a:t>
            </a:r>
            <a:r>
              <a:rPr lang="nl-NL" sz="32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in </a:t>
            </a:r>
            <a:r>
              <a:rPr lang="nl-NL" sz="32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the</a:t>
            </a:r>
            <a:r>
              <a:rPr lang="nl-NL" sz="32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J-FALL app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41B1E43-7897-BCDE-21A9-B0CD7302654C}"/>
              </a:ext>
            </a:extLst>
          </p:cNvPr>
          <p:cNvSpPr txBox="1"/>
          <p:nvPr/>
        </p:nvSpPr>
        <p:spPr>
          <a:xfrm>
            <a:off x="8235174" y="4557887"/>
            <a:ext cx="784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i="0" dirty="0">
                <a:solidFill>
                  <a:schemeClr val="bg1"/>
                </a:solidFill>
                <a:effectLst/>
                <a:latin typeface="Slack-Lato"/>
              </a:rPr>
              <a:t>#</a:t>
            </a:r>
            <a:r>
              <a:rPr lang="nl-NL" b="0" i="0" dirty="0" err="1">
                <a:solidFill>
                  <a:schemeClr val="bg1"/>
                </a:solidFill>
                <a:effectLst/>
                <a:latin typeface="Slack-Lato"/>
              </a:rPr>
              <a:t>jfall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3" name="Afbeelding 2" descr="Afbeelding met lijn, symbool, Graphics, wit&#10;&#10;Automatisch gegenereerde beschrijving">
            <a:extLst>
              <a:ext uri="{FF2B5EF4-FFF2-40B4-BE49-F238E27FC236}">
                <a16:creationId xmlns:a16="http://schemas.microsoft.com/office/drawing/2014/main" id="{5DEA74DF-0FD6-F5D2-4EB3-D6BC7AE0C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456" y="4634258"/>
            <a:ext cx="239718" cy="2165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FC6A31C-EF8A-F963-C0E6-17D8097A46A2}"/>
              </a:ext>
            </a:extLst>
          </p:cNvPr>
          <p:cNvGrpSpPr/>
          <p:nvPr/>
        </p:nvGrpSpPr>
        <p:grpSpPr>
          <a:xfrm>
            <a:off x="178510" y="2732154"/>
            <a:ext cx="3353867" cy="2283511"/>
            <a:chOff x="451212" y="2883352"/>
            <a:chExt cx="3353867" cy="228351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6589A6B-2347-0373-B1C9-57386F552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629" y="2883352"/>
              <a:ext cx="1900295" cy="184736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777B58-7F03-9E5B-AFA9-825B33B221C0}"/>
                </a:ext>
              </a:extLst>
            </p:cNvPr>
            <p:cNvSpPr txBox="1"/>
            <p:nvPr/>
          </p:nvSpPr>
          <p:spPr>
            <a:xfrm>
              <a:off x="451212" y="4797531"/>
              <a:ext cx="3353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dirty="0">
                  <a:solidFill>
                    <a:schemeClr val="bg1"/>
                  </a:solidFill>
                </a:rPr>
                <a:t>https://github.com/AukeHaanstra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3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BB7873-C28A-49C6-CF40-465AF3638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C07733A3-D90C-3C08-B00B-96747290A9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F911AEE3-7083-0DE6-CC35-7F75A585B5A7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DC0991B-F074-DF18-B71D-7583138948A9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Auke Haanstra</a:t>
            </a:r>
            <a:r>
              <a:rPr lang="nl-NL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∙ 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From Monolith to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: Unlocking the Power of Hexagonal Architecture in Java</a:t>
            </a:r>
            <a:endParaRPr lang="nl-NL" sz="1400" b="1" dirty="0">
              <a:solidFill>
                <a:schemeClr val="bg1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9473F42-1DB4-8063-B0AB-2946941B3A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771E0735-4E9B-D69E-D03F-33FCCE3EB08B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Further</a:t>
            </a:r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CCA56-4FD1-907B-6B19-BDBB95646FC7}"/>
              </a:ext>
            </a:extLst>
          </p:cNvPr>
          <p:cNvSpPr txBox="1">
            <a:spLocks/>
          </p:cNvSpPr>
          <p:nvPr/>
        </p:nvSpPr>
        <p:spPr>
          <a:xfrm>
            <a:off x="514350" y="1692928"/>
            <a:ext cx="4606290" cy="278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chemeClr val="tx1"/>
                </a:solidFill>
              </a:rPr>
              <a:t>Get Your Hands Dirty on Clean Architecture, Tom </a:t>
            </a:r>
            <a:r>
              <a:rPr lang="en-GB" sz="1050" dirty="0" err="1">
                <a:solidFill>
                  <a:schemeClr val="tx1"/>
                </a:solidFill>
              </a:rPr>
              <a:t>Hombergs</a:t>
            </a:r>
            <a:endParaRPr lang="en-GB" sz="1050" dirty="0">
              <a:solidFill>
                <a:schemeClr val="tx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https://docs.aws.amazon.com/prescriptive-guidance/latest/hexagonal-architectures/welcome.html</a:t>
            </a:r>
            <a:r>
              <a:rPr lang="en-GB" sz="1050" dirty="0">
                <a:solidFill>
                  <a:schemeClr val="tx1"/>
                </a:solidFill>
              </a:rPr>
              <a:t> (also in PDF </a:t>
            </a:r>
            <a:r>
              <a:rPr lang="en-GB" sz="1050" dirty="0" err="1">
                <a:solidFill>
                  <a:schemeClr val="tx1"/>
                </a:solidFill>
              </a:rPr>
              <a:t>formaat</a:t>
            </a:r>
            <a:r>
              <a:rPr lang="en-GB" sz="1050" dirty="0">
                <a:solidFill>
                  <a:schemeClr val="tx1"/>
                </a:solidFill>
              </a:rPr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Migrating your Spring Boot application to Java Modules by Jaap </a:t>
            </a:r>
            <a:r>
              <a:rPr lang="en-US" sz="1050" dirty="0" err="1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Coomans</a:t>
            </a:r>
            <a:r>
              <a:rPr lang="en-US" sz="105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– YouTube</a:t>
            </a:r>
            <a:r>
              <a:rPr lang="en-US" sz="1050" dirty="0">
                <a:solidFill>
                  <a:schemeClr val="tx1"/>
                </a:solidFill>
              </a:rPr>
              <a:t> (presentation @ </a:t>
            </a:r>
            <a:r>
              <a:rPr lang="en-US" sz="1050" dirty="0" err="1">
                <a:solidFill>
                  <a:schemeClr val="tx1"/>
                </a:solidFill>
              </a:rPr>
              <a:t>Devoxx</a:t>
            </a:r>
            <a:r>
              <a:rPr lang="en-US" sz="1050" dirty="0">
                <a:solidFill>
                  <a:schemeClr val="tx1"/>
                </a:solidFill>
              </a:rPr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https://cleancoders.com/library/all</a:t>
            </a:r>
            <a:r>
              <a:rPr lang="en-GB" sz="1050" dirty="0">
                <a:solidFill>
                  <a:schemeClr val="tx1"/>
                </a:solidFill>
              </a:rPr>
              <a:t> (Clean Code series videos by Robert C. Martin, aka Uncle Bob)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chemeClr val="tx1"/>
                </a:solidFill>
              </a:rPr>
              <a:t>Agile Software Development: Principles, Patterns and Practices, Robert C. Martin (aka Uncle Bob)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chemeClr val="tx1"/>
                </a:solidFill>
              </a:rPr>
              <a:t>The Java Module System, Nicolai </a:t>
            </a:r>
            <a:r>
              <a:rPr lang="en-GB" sz="1050" dirty="0" err="1">
                <a:solidFill>
                  <a:schemeClr val="tx1"/>
                </a:solidFill>
              </a:rPr>
              <a:t>Parlog</a:t>
            </a:r>
            <a:endParaRPr lang="en-GB" sz="1050" dirty="0">
              <a:solidFill>
                <a:schemeClr val="tx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https://github.com/TomCools/jpms-hexagonal-architecture</a:t>
            </a:r>
            <a:r>
              <a:rPr lang="en-GB" sz="1050" dirty="0">
                <a:solidFill>
                  <a:schemeClr val="tx1"/>
                </a:solidFill>
              </a:rPr>
              <a:t> (example project by Tom Cools)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1050" dirty="0">
              <a:solidFill>
                <a:schemeClr val="tx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1050" dirty="0">
              <a:solidFill>
                <a:schemeClr val="tx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1050" dirty="0">
              <a:solidFill>
                <a:schemeClr val="tx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NL" sz="105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DD27B-661D-1FE2-5BEA-CC49E42CB3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6250" y="1617884"/>
            <a:ext cx="1148561" cy="1557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688941-94DE-8B72-0435-5011C1867F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6250" y="3216988"/>
            <a:ext cx="1265364" cy="1601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689559-41D0-366F-CDCF-1A7D5118A4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9672" y="3206303"/>
            <a:ext cx="1265364" cy="1586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FAF50D-22A7-803C-76D2-D39A0EDF2C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0640" y="1598937"/>
            <a:ext cx="1265363" cy="1557370"/>
          </a:xfrm>
          <a:prstGeom prst="rect">
            <a:avLst/>
          </a:prstGeom>
        </p:spPr>
      </p:pic>
      <p:pic>
        <p:nvPicPr>
          <p:cNvPr id="12" name="Picture 11" descr="A cover of a book&#10;&#10;Description automatically generated">
            <a:extLst>
              <a:ext uri="{FF2B5EF4-FFF2-40B4-BE49-F238E27FC236}">
                <a16:creationId xmlns:a16="http://schemas.microsoft.com/office/drawing/2014/main" id="{9643E5F1-D4B2-B394-8E94-EC1B059E1F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3169" y="1610515"/>
            <a:ext cx="1108391" cy="15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0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ABE78-E926-5BDD-0050-AE1CADBD0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4697987B-C5BB-0908-CF03-6FFD401C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B6A6427C-832A-2910-4591-F4C007FBFE31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429CCF1-AC68-EF4E-7DAE-576C21B49176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Auke Haanstra</a:t>
            </a:r>
            <a:r>
              <a:rPr lang="nl-NL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∙ 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From Monolith to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: Unlocking the Power of Hexagonal Architecture in Java</a:t>
            </a:r>
            <a:endParaRPr lang="nl-NL" sz="1400" b="1" dirty="0">
              <a:solidFill>
                <a:schemeClr val="bg1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7E29557-3BB8-F7C5-D99A-20E9EF1481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6287CFBC-F92E-B2F2-82B0-E0D7D44F08D9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</a:t>
            </a:r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Monolith</a:t>
            </a:r>
            <a:endParaRPr lang="nl-NL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B3E68-1400-AABA-1867-234E38103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311" y="1593644"/>
            <a:ext cx="5695378" cy="3254502"/>
          </a:xfrm>
          <a:prstGeom prst="rect">
            <a:avLst/>
          </a:prstGeom>
        </p:spPr>
      </p:pic>
      <p:sp>
        <p:nvSpPr>
          <p:cNvPr id="8" name="Tekstvak 9">
            <a:extLst>
              <a:ext uri="{FF2B5EF4-FFF2-40B4-BE49-F238E27FC236}">
                <a16:creationId xmlns:a16="http://schemas.microsoft.com/office/drawing/2014/main" id="{8B71901F-9D00-BB46-813B-07E9D76D36F2}"/>
              </a:ext>
            </a:extLst>
          </p:cNvPr>
          <p:cNvSpPr txBox="1"/>
          <p:nvPr/>
        </p:nvSpPr>
        <p:spPr>
          <a:xfrm>
            <a:off x="384810" y="1815137"/>
            <a:ext cx="837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nl-NL" sz="2400" dirty="0"/>
          </a:p>
        </p:txBody>
      </p:sp>
      <p:sp>
        <p:nvSpPr>
          <p:cNvPr id="4" name="Tekstvak 4">
            <a:extLst>
              <a:ext uri="{FF2B5EF4-FFF2-40B4-BE49-F238E27FC236}">
                <a16:creationId xmlns:a16="http://schemas.microsoft.com/office/drawing/2014/main" id="{DA93919A-1748-58B0-3CE6-447EB072B785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└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1. The Monolith: setting the stage (1/3)</a:t>
            </a:r>
          </a:p>
        </p:txBody>
      </p:sp>
    </p:spTree>
    <p:extLst>
      <p:ext uri="{BB962C8B-B14F-4D97-AF65-F5344CB8AC3E}">
        <p14:creationId xmlns:p14="http://schemas.microsoft.com/office/powerpoint/2010/main" val="3349008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C34B8-AC3C-8078-966B-413E94558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EFBAAF22-DA9F-19DE-C486-EB31F5A8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F27D9C49-F218-469A-3159-4A8F0C6F5574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DD39DAE-94E8-EA94-F438-FF0265613822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Auke Haanstra</a:t>
            </a:r>
            <a:r>
              <a:rPr lang="nl-NL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∙ 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From Monolith to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: Unlocking the Power of Hexagonal Architecture in Java</a:t>
            </a:r>
            <a:endParaRPr lang="nl-NL" sz="1400" b="1" dirty="0">
              <a:solidFill>
                <a:schemeClr val="bg1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89007A1-0002-0FA3-65B2-018346481F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5AD7A786-3ADB-8AF9-2D5A-99E1498B16AA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</a:t>
            </a:r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Monolith</a:t>
            </a:r>
            <a:endParaRPr lang="nl-NL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A08AC-1AC7-B081-AA2E-C0FA961A6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457" y="1560519"/>
            <a:ext cx="2901795" cy="1658169"/>
          </a:xfrm>
          <a:prstGeom prst="rect">
            <a:avLst/>
          </a:prstGeom>
        </p:spPr>
      </p:pic>
      <p:sp>
        <p:nvSpPr>
          <p:cNvPr id="8" name="Tekstvak 9">
            <a:extLst>
              <a:ext uri="{FF2B5EF4-FFF2-40B4-BE49-F238E27FC236}">
                <a16:creationId xmlns:a16="http://schemas.microsoft.com/office/drawing/2014/main" id="{C738470E-9644-96AB-76A2-A35A60F07C8C}"/>
              </a:ext>
            </a:extLst>
          </p:cNvPr>
          <p:cNvSpPr txBox="1"/>
          <p:nvPr/>
        </p:nvSpPr>
        <p:spPr>
          <a:xfrm>
            <a:off x="311748" y="1815137"/>
            <a:ext cx="83743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The </a:t>
            </a:r>
            <a:r>
              <a:rPr lang="nl-NL" sz="2400" dirty="0" err="1"/>
              <a:t>Metaphor</a:t>
            </a:r>
            <a:r>
              <a:rPr lang="nl-NL" sz="240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Big Ball of Mud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Lack</a:t>
            </a:r>
            <a:r>
              <a:rPr lang="nl-NL" sz="2400" dirty="0"/>
              <a:t> of </a:t>
            </a:r>
            <a:r>
              <a:rPr lang="nl-NL" sz="2400" dirty="0" err="1"/>
              <a:t>Structure</a:t>
            </a:r>
            <a:r>
              <a:rPr lang="nl-NL" sz="2400" dirty="0"/>
              <a:t>/Architecture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Lack</a:t>
            </a:r>
            <a:r>
              <a:rPr lang="nl-NL" sz="2400" dirty="0"/>
              <a:t> of </a:t>
            </a:r>
            <a:r>
              <a:rPr lang="nl-NL" sz="2400" dirty="0" err="1"/>
              <a:t>Modularity</a:t>
            </a: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Messy</a:t>
            </a:r>
            <a:r>
              <a:rPr lang="nl-NL" sz="2400" dirty="0"/>
              <a:t>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Hard </a:t>
            </a:r>
            <a:r>
              <a:rPr lang="nl-NL" sz="2400" dirty="0" err="1"/>
              <a:t>to</a:t>
            </a:r>
            <a:r>
              <a:rPr lang="nl-NL" sz="2400" dirty="0"/>
              <a:t>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Resistence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change – </a:t>
            </a:r>
            <a:r>
              <a:rPr lang="nl-NL" sz="2400" dirty="0" err="1"/>
              <a:t>Tight</a:t>
            </a:r>
            <a:r>
              <a:rPr lang="nl-NL" sz="2400" dirty="0"/>
              <a:t> </a:t>
            </a:r>
            <a:r>
              <a:rPr lang="nl-NL" sz="2400" dirty="0" err="1"/>
              <a:t>coupling</a:t>
            </a:r>
            <a:r>
              <a:rPr lang="nl-NL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</p:txBody>
      </p:sp>
      <p:sp>
        <p:nvSpPr>
          <p:cNvPr id="4" name="Tekstvak 4">
            <a:extLst>
              <a:ext uri="{FF2B5EF4-FFF2-40B4-BE49-F238E27FC236}">
                <a16:creationId xmlns:a16="http://schemas.microsoft.com/office/drawing/2014/main" id="{94440C3D-D65B-6174-9F69-B997452223CC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└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1. The Monolith: setting the stage (2/3)</a:t>
            </a:r>
          </a:p>
        </p:txBody>
      </p:sp>
    </p:spTree>
    <p:extLst>
      <p:ext uri="{BB962C8B-B14F-4D97-AF65-F5344CB8AC3E}">
        <p14:creationId xmlns:p14="http://schemas.microsoft.com/office/powerpoint/2010/main" val="3525095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7D28E-758A-8077-7A5A-6DEB8509E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2C0B277F-86E3-C0EF-A058-A2F123E60D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A4AE57F0-2B8F-CFB6-2EB7-49A57BF6E164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7C2F1BE-68B0-05D9-E0DB-8515E08B6115}"/>
              </a:ext>
            </a:extLst>
          </p:cNvPr>
          <p:cNvSpPr txBox="1"/>
          <p:nvPr/>
        </p:nvSpPr>
        <p:spPr>
          <a:xfrm>
            <a:off x="384810" y="1815137"/>
            <a:ext cx="83743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Sometimes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but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often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they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bring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too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much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complexity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Often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  <a:r>
              <a:rPr kumimoji="0" lang="nl-NL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</a:t>
            </a:r>
            <a:r>
              <a:rPr kumimoji="0" lang="nl-NL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microservices-first approach </a:t>
            </a:r>
            <a:r>
              <a:rPr kumimoji="0" lang="nl-NL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 a bad </a:t>
            </a:r>
            <a:r>
              <a:rPr kumimoji="0" lang="nl-NL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idea</a:t>
            </a:r>
            <a:endParaRPr kumimoji="0" lang="nl-NL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2400" baseline="0" dirty="0">
                <a:solidFill>
                  <a:prstClr val="black"/>
                </a:solidFill>
                <a:latin typeface="Calibri"/>
              </a:rPr>
              <a:t>Microservices </a:t>
            </a:r>
            <a:r>
              <a:rPr lang="nl-NL" sz="2400" baseline="0" dirty="0" err="1">
                <a:solidFill>
                  <a:prstClr val="black"/>
                </a:solidFill>
                <a:latin typeface="Calibri"/>
              </a:rPr>
              <a:t>bring</a:t>
            </a:r>
            <a:r>
              <a:rPr lang="nl-NL" sz="2400" baseline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nl-NL" sz="2400" baseline="0" dirty="0" err="1">
                <a:solidFill>
                  <a:prstClr val="black"/>
                </a:solidFill>
                <a:latin typeface="Calibri"/>
              </a:rPr>
              <a:t>much</a:t>
            </a:r>
            <a:endParaRPr lang="nl-NL" sz="2400" baseline="0" dirty="0">
              <a:solidFill>
                <a:prstClr val="black"/>
              </a:solidFill>
              <a:latin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kumimoji="0" lang="nl-NL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Complexity</a:t>
            </a:r>
            <a:endParaRPr kumimoji="0" lang="nl-NL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nl-NL" sz="2400" baseline="0" dirty="0" err="1">
                <a:solidFill>
                  <a:prstClr val="black"/>
                </a:solidFill>
                <a:latin typeface="Calibri"/>
              </a:rPr>
              <a:t>Operational</a:t>
            </a:r>
            <a:r>
              <a:rPr lang="nl-NL" sz="2400" dirty="0">
                <a:solidFill>
                  <a:prstClr val="black"/>
                </a:solidFill>
                <a:latin typeface="Calibri"/>
              </a:rPr>
              <a:t> overhead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Performance issues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have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context</a:t>
            </a:r>
            <a:r>
              <a:rPr kumimoji="0" lang="nl-NL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boundaries</a:t>
            </a:r>
            <a:r>
              <a:rPr kumimoji="0" lang="nl-NL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right at first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3A61B35-9C9E-F5C7-911E-2DC09A9961B8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Auke Haanstra</a:t>
            </a:r>
            <a:r>
              <a:rPr kumimoji="0" lang="nl-NL" sz="1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∙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From Monolith to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Unlocking the Power of Hexagonal Architecture in Java</a:t>
            </a:r>
            <a:endParaRPr kumimoji="0" lang="nl-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1804756-C0F0-64D5-C43B-9C88CF066F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A3A0FF4A-B7BB-B28D-0C0E-241E446FDF68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Are microservices </a:t>
            </a:r>
            <a:r>
              <a:rPr kumimoji="0" lang="nl-NL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the</a:t>
            </a: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solution?</a:t>
            </a:r>
          </a:p>
        </p:txBody>
      </p:sp>
      <p:sp>
        <p:nvSpPr>
          <p:cNvPr id="3" name="Tekstvak 4">
            <a:extLst>
              <a:ext uri="{FF2B5EF4-FFF2-40B4-BE49-F238E27FC236}">
                <a16:creationId xmlns:a16="http://schemas.microsoft.com/office/drawing/2014/main" id="{FA718AA3-398B-6EB6-5EE4-7B7D78382E8C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└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1. The Monolith: setting the stage (3/3)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49D380-A819-E11E-1CE4-E651C19E63EC}"/>
              </a:ext>
            </a:extLst>
          </p:cNvPr>
          <p:cNvGrpSpPr/>
          <p:nvPr/>
        </p:nvGrpSpPr>
        <p:grpSpPr>
          <a:xfrm>
            <a:off x="6325909" y="2692153"/>
            <a:ext cx="2182609" cy="1423331"/>
            <a:chOff x="5608897" y="2602001"/>
            <a:chExt cx="2182609" cy="14233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C30946-3911-8C76-076C-5168F527C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0012" y="2602001"/>
              <a:ext cx="2081494" cy="118942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7C3514-79B9-22AB-F241-B7DD12090228}"/>
                </a:ext>
              </a:extLst>
            </p:cNvPr>
            <p:cNvSpPr/>
            <p:nvPr/>
          </p:nvSpPr>
          <p:spPr>
            <a:xfrm>
              <a:off x="5608897" y="3748333"/>
              <a:ext cx="1808317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b="0" i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“Distributed balls of mud”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31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E0EF328-D7C5-2446-7BF3-F9A7536A4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7CEA5367-5F44-9693-C4BF-79697AEA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6ED396BB-D423-458F-789D-002B5592D3CB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8949EA9-C90D-828C-A5E4-D37A1D6B0BBB}"/>
              </a:ext>
            </a:extLst>
          </p:cNvPr>
          <p:cNvSpPr txBox="1"/>
          <p:nvPr/>
        </p:nvSpPr>
        <p:spPr>
          <a:xfrm>
            <a:off x="384810" y="1815137"/>
            <a:ext cx="837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40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304EE22-BF55-76B1-ACAA-5B08C7EBAB32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Auke Haanstra</a:t>
            </a:r>
            <a:r>
              <a:rPr lang="nl-NL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∙ 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From Monolith to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: Unlocking the Power of Hexagonal Architecture in Java</a:t>
            </a:r>
            <a:endParaRPr lang="nl-NL" sz="1400" b="1" dirty="0">
              <a:solidFill>
                <a:schemeClr val="bg1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1D1FCBB-E06B-B7BA-CD62-DFC2E182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F81A75FE-61E0-C8FE-DAE1-8A1CF8EFE2DC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Distributed </a:t>
            </a:r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Monolith</a:t>
            </a:r>
            <a:endParaRPr lang="nl-NL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F29DCC-E398-E403-6AC3-DE369BC8E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634" y="1601235"/>
            <a:ext cx="5640946" cy="3223398"/>
          </a:xfrm>
          <a:prstGeom prst="rect">
            <a:avLst/>
          </a:prstGeom>
        </p:spPr>
      </p:pic>
      <p:sp>
        <p:nvSpPr>
          <p:cNvPr id="9" name="Tekstvak 4">
            <a:extLst>
              <a:ext uri="{FF2B5EF4-FFF2-40B4-BE49-F238E27FC236}">
                <a16:creationId xmlns:a16="http://schemas.microsoft.com/office/drawing/2014/main" id="{77E69CC7-C8CA-98E0-1116-402A38889BD2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└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1. The Monolith: setting the stage (3/5)</a:t>
            </a:r>
          </a:p>
        </p:txBody>
      </p:sp>
    </p:spTree>
    <p:extLst>
      <p:ext uri="{BB962C8B-B14F-4D97-AF65-F5344CB8AC3E}">
        <p14:creationId xmlns:p14="http://schemas.microsoft.com/office/powerpoint/2010/main" val="424540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2CDDAFD-9B4B-0595-03FB-45E709A69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41CC91C4-22A5-932D-9056-E20FB71B6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5279CDF3-9CE6-0CCD-D724-0FE9084F418D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0939F467-3DBC-FC4E-FEF0-2F55B824B26E}"/>
              </a:ext>
            </a:extLst>
          </p:cNvPr>
          <p:cNvSpPr txBox="1"/>
          <p:nvPr/>
        </p:nvSpPr>
        <p:spPr>
          <a:xfrm>
            <a:off x="384810" y="1815137"/>
            <a:ext cx="83743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i="1" dirty="0" err="1"/>
              <a:t>Also</a:t>
            </a:r>
            <a:r>
              <a:rPr lang="nl-NL" sz="2400" b="1" i="1" dirty="0"/>
              <a:t> Microservices </a:t>
            </a:r>
            <a:r>
              <a:rPr lang="nl-NL" sz="2400" b="1" i="1" dirty="0" err="1"/>
              <a:t>can</a:t>
            </a:r>
            <a:r>
              <a:rPr lang="nl-NL" sz="2400" b="1" i="1" dirty="0"/>
              <a:t> </a:t>
            </a:r>
            <a:r>
              <a:rPr lang="nl-NL" sz="2400" b="1" i="1" dirty="0" err="1"/>
              <a:t>degrade</a:t>
            </a:r>
            <a:r>
              <a:rPr lang="nl-NL" sz="2400" b="1" i="1" dirty="0"/>
              <a:t> </a:t>
            </a:r>
            <a:r>
              <a:rPr lang="nl-NL" sz="2400" b="1" i="1" dirty="0" err="1"/>
              <a:t>to</a:t>
            </a:r>
            <a:endParaRPr lang="nl-NL" sz="2400" b="1" i="1" dirty="0"/>
          </a:p>
          <a:p>
            <a:r>
              <a:rPr lang="nl-NL" sz="2400" b="1" i="1" dirty="0"/>
              <a:t>Distributed Balls of Mud!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Tight</a:t>
            </a:r>
            <a:r>
              <a:rPr lang="nl-NL" sz="2400" dirty="0"/>
              <a:t> </a:t>
            </a:r>
            <a:r>
              <a:rPr lang="nl-NL" sz="2400" dirty="0" err="1"/>
              <a:t>coupling</a:t>
            </a:r>
            <a:endParaRPr lang="nl-NL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Not</a:t>
            </a:r>
            <a:r>
              <a:rPr lang="nl-NL" sz="2400" dirty="0"/>
              <a:t> </a:t>
            </a:r>
            <a:r>
              <a:rPr lang="nl-NL" sz="2400" dirty="0" err="1"/>
              <a:t>independently</a:t>
            </a:r>
            <a:r>
              <a:rPr lang="nl-NL" sz="2400" dirty="0"/>
              <a:t> </a:t>
            </a:r>
            <a:r>
              <a:rPr lang="nl-NL" sz="2400" dirty="0" err="1"/>
              <a:t>deployable</a:t>
            </a:r>
            <a:endParaRPr lang="nl-NL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nl-NL" sz="2400" dirty="0"/>
              <a:t>Single Database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nl-NL" sz="2400" dirty="0"/>
              <a:t>REST/</a:t>
            </a:r>
            <a:r>
              <a:rPr lang="nl-NL" sz="2400" dirty="0" err="1"/>
              <a:t>gRPC</a:t>
            </a:r>
            <a:r>
              <a:rPr lang="nl-NL" sz="2400" dirty="0"/>
              <a:t> </a:t>
            </a:r>
            <a:r>
              <a:rPr lang="nl-NL" sz="2400" dirty="0" err="1"/>
              <a:t>APIs</a:t>
            </a: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Synchronous</a:t>
            </a:r>
            <a:r>
              <a:rPr lang="nl-NL" sz="2400" dirty="0"/>
              <a:t> </a:t>
            </a:r>
            <a:r>
              <a:rPr lang="nl-NL" sz="2400" dirty="0" err="1"/>
              <a:t>communication</a:t>
            </a:r>
            <a:endParaRPr lang="nl-NL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Cascading</a:t>
            </a:r>
            <a:r>
              <a:rPr lang="nl-NL" sz="2400" dirty="0"/>
              <a:t> </a:t>
            </a:r>
            <a:r>
              <a:rPr lang="nl-NL" sz="2400" dirty="0" err="1"/>
              <a:t>failures</a:t>
            </a:r>
            <a:endParaRPr lang="nl-NL" sz="240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EB41F2E-7AA6-4278-8208-C6A9DB4AD76B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Auke Haanstra</a:t>
            </a:r>
            <a:r>
              <a:rPr lang="nl-NL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∙ 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From Monolith to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Modulith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: Unlocking the Power of Hexagonal Architecture in Java</a:t>
            </a:r>
            <a:endParaRPr lang="nl-NL" sz="1400" b="1" dirty="0">
              <a:solidFill>
                <a:schemeClr val="bg1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0A9DC54-94CB-AB8C-A9EB-081989F109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455E1A6F-1ADA-09FB-FF88-EF165ACDA474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Distributed </a:t>
            </a:r>
            <a:r>
              <a:rPr lang="nl-NL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Monolith</a:t>
            </a:r>
            <a:endParaRPr lang="nl-NL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79460-217C-6F74-CCCE-05C895BED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485" y="1644231"/>
            <a:ext cx="3410705" cy="1948974"/>
          </a:xfrm>
          <a:prstGeom prst="rect">
            <a:avLst/>
          </a:prstGeom>
        </p:spPr>
      </p:pic>
      <p:sp>
        <p:nvSpPr>
          <p:cNvPr id="4" name="Tekstvak 4">
            <a:extLst>
              <a:ext uri="{FF2B5EF4-FFF2-40B4-BE49-F238E27FC236}">
                <a16:creationId xmlns:a16="http://schemas.microsoft.com/office/drawing/2014/main" id="{535DE46E-17DF-2C08-3F4E-028F27108CE9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└</a:t>
            </a:r>
            <a:r>
              <a:rPr lang="en-US" sz="1400" b="1" dirty="0">
                <a:solidFill>
                  <a:schemeClr val="bg1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</a:rPr>
              <a:t> 1. The Monolith: setting the stage (4/5)</a:t>
            </a:r>
          </a:p>
        </p:txBody>
      </p:sp>
    </p:spTree>
    <p:extLst>
      <p:ext uri="{BB962C8B-B14F-4D97-AF65-F5344CB8AC3E}">
        <p14:creationId xmlns:p14="http://schemas.microsoft.com/office/powerpoint/2010/main" val="335225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00E0DD8-45A4-586C-E9BE-99A09900E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61970545-B586-60C3-63C6-545A5ACFEE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" y="-659386"/>
            <a:ext cx="9138920" cy="6462272"/>
          </a:xfrm>
          <a:prstGeom prst="rect">
            <a:avLst/>
          </a:prstGeom>
        </p:spPr>
      </p:pic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84C5813C-3AC6-E508-5E60-C9ABAACD869D}"/>
              </a:ext>
            </a:extLst>
          </p:cNvPr>
          <p:cNvSpPr/>
          <p:nvPr/>
        </p:nvSpPr>
        <p:spPr>
          <a:xfrm>
            <a:off x="238685" y="834887"/>
            <a:ext cx="8666630" cy="4045645"/>
          </a:xfrm>
          <a:prstGeom prst="roundRect">
            <a:avLst>
              <a:gd name="adj" fmla="val 2176"/>
            </a:avLst>
          </a:prstGeom>
          <a:solidFill>
            <a:schemeClr val="bg1">
              <a:alpha val="797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3927F70-3005-1C69-9007-7EE0A44C4055}"/>
              </a:ext>
            </a:extLst>
          </p:cNvPr>
          <p:cNvSpPr txBox="1"/>
          <p:nvPr/>
        </p:nvSpPr>
        <p:spPr>
          <a:xfrm>
            <a:off x="384810" y="1815137"/>
            <a:ext cx="83743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Nowadays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we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should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want,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business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expects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Rapidly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respond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change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Continuously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deliver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value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increments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Collaborate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interdisciplinary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teams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Reduce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risk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through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iteration (feedback loops)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Focus on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end-user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63F7B0B-865A-F503-5317-A46F325F049B}"/>
              </a:ext>
            </a:extLst>
          </p:cNvPr>
          <p:cNvSpPr txBox="1"/>
          <p:nvPr/>
        </p:nvSpPr>
        <p:spPr>
          <a:xfrm>
            <a:off x="41566" y="197267"/>
            <a:ext cx="9144000" cy="307777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Auke Haanstra</a:t>
            </a:r>
            <a:r>
              <a:rPr kumimoji="0" lang="nl-NL" sz="1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∙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From Monolith to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Modulith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Unlocking the Power of Hexagonal Architecture in Java</a:t>
            </a:r>
            <a:endParaRPr kumimoji="0" lang="nl-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59471" dist="568810" dir="5400000" sx="1000" sy="1000" algn="ctr" rotWithShape="0">
                  <a:srgbClr val="741618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8479B7-F941-A223-4AE7-0815DE00A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291" y="180842"/>
            <a:ext cx="523024" cy="523024"/>
          </a:xfrm>
          <a:prstGeom prst="rect">
            <a:avLst/>
          </a:prstGeom>
        </p:spPr>
      </p:pic>
      <p:sp>
        <p:nvSpPr>
          <p:cNvPr id="2" name="Tekstvak 9">
            <a:extLst>
              <a:ext uri="{FF2B5EF4-FFF2-40B4-BE49-F238E27FC236}">
                <a16:creationId xmlns:a16="http://schemas.microsoft.com/office/drawing/2014/main" id="{DB727F9A-15D5-AE26-4116-07ACCE33E148}"/>
              </a:ext>
            </a:extLst>
          </p:cNvPr>
          <p:cNvSpPr txBox="1"/>
          <p:nvPr/>
        </p:nvSpPr>
        <p:spPr>
          <a:xfrm>
            <a:off x="384810" y="982917"/>
            <a:ext cx="837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The context: Agile</a:t>
            </a:r>
          </a:p>
        </p:txBody>
      </p:sp>
      <p:sp>
        <p:nvSpPr>
          <p:cNvPr id="3" name="Tekstvak 4">
            <a:extLst>
              <a:ext uri="{FF2B5EF4-FFF2-40B4-BE49-F238E27FC236}">
                <a16:creationId xmlns:a16="http://schemas.microsoft.com/office/drawing/2014/main" id="{7C9710BE-B288-90EE-5D9F-0C1FA40A4D96}"/>
              </a:ext>
            </a:extLst>
          </p:cNvPr>
          <p:cNvSpPr txBox="1"/>
          <p:nvPr/>
        </p:nvSpPr>
        <p:spPr>
          <a:xfrm>
            <a:off x="1207426" y="419789"/>
            <a:ext cx="7050696" cy="369332"/>
          </a:xfrm>
          <a:prstGeom prst="rect">
            <a:avLst/>
          </a:prstGeom>
          <a:noFill/>
          <a:effectLst>
            <a:outerShdw blurRad="508000" dist="73047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└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59471" dist="568810" dir="5400000" sx="1000" sy="1000" algn="ctr" rotWithShape="0">
                    <a:srgbClr val="741618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1. The Monolith: setting the stage (5/5)</a:t>
            </a:r>
          </a:p>
        </p:txBody>
      </p:sp>
    </p:spTree>
    <p:extLst>
      <p:ext uri="{BB962C8B-B14F-4D97-AF65-F5344CB8AC3E}">
        <p14:creationId xmlns:p14="http://schemas.microsoft.com/office/powerpoint/2010/main" val="149894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2475</Words>
  <Application>Microsoft Office PowerPoint</Application>
  <PresentationFormat>On-screen Show (16:9)</PresentationFormat>
  <Paragraphs>351</Paragraphs>
  <Slides>38</Slides>
  <Notes>38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Slack-Lato</vt:lpstr>
      <vt:lpstr>Office-thema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Jannemieke Duyzer</dc:creator>
  <cp:lastModifiedBy>Auke Haanstra</cp:lastModifiedBy>
  <cp:revision>101</cp:revision>
  <dcterms:created xsi:type="dcterms:W3CDTF">2015-09-09T07:34:14Z</dcterms:created>
  <dcterms:modified xsi:type="dcterms:W3CDTF">2024-11-06T18:34:37Z</dcterms:modified>
</cp:coreProperties>
</file>